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00" r:id="rId1"/>
  </p:sldMasterIdLst>
  <p:notesMasterIdLst>
    <p:notesMasterId r:id="rId55"/>
  </p:notesMasterIdLst>
  <p:sldIdLst>
    <p:sldId id="256" r:id="rId2"/>
    <p:sldId id="459" r:id="rId3"/>
    <p:sldId id="566" r:id="rId4"/>
    <p:sldId id="547" r:id="rId5"/>
    <p:sldId id="261" r:id="rId6"/>
    <p:sldId id="257" r:id="rId7"/>
    <p:sldId id="262" r:id="rId8"/>
    <p:sldId id="355" r:id="rId9"/>
    <p:sldId id="463" r:id="rId10"/>
    <p:sldId id="462" r:id="rId11"/>
    <p:sldId id="465" r:id="rId12"/>
    <p:sldId id="474" r:id="rId13"/>
    <p:sldId id="487" r:id="rId14"/>
    <p:sldId id="486" r:id="rId15"/>
    <p:sldId id="511" r:id="rId16"/>
    <p:sldId id="514" r:id="rId17"/>
    <p:sldId id="515" r:id="rId18"/>
    <p:sldId id="521" r:id="rId19"/>
    <p:sldId id="522" r:id="rId20"/>
    <p:sldId id="555" r:id="rId21"/>
    <p:sldId id="556" r:id="rId22"/>
    <p:sldId id="563" r:id="rId23"/>
    <p:sldId id="557" r:id="rId24"/>
    <p:sldId id="558" r:id="rId25"/>
    <p:sldId id="559" r:id="rId26"/>
    <p:sldId id="584" r:id="rId27"/>
    <p:sldId id="570" r:id="rId28"/>
    <p:sldId id="577" r:id="rId29"/>
    <p:sldId id="578" r:id="rId30"/>
    <p:sldId id="579" r:id="rId31"/>
    <p:sldId id="571" r:id="rId32"/>
    <p:sldId id="580" r:id="rId33"/>
    <p:sldId id="581" r:id="rId34"/>
    <p:sldId id="568" r:id="rId35"/>
    <p:sldId id="569" r:id="rId36"/>
    <p:sldId id="278" r:id="rId37"/>
    <p:sldId id="583" r:id="rId38"/>
    <p:sldId id="588" r:id="rId39"/>
    <p:sldId id="582" r:id="rId40"/>
    <p:sldId id="550" r:id="rId41"/>
    <p:sldId id="546" r:id="rId42"/>
    <p:sldId id="565" r:id="rId43"/>
    <p:sldId id="573" r:id="rId44"/>
    <p:sldId id="574" r:id="rId45"/>
    <p:sldId id="575" r:id="rId46"/>
    <p:sldId id="586" r:id="rId47"/>
    <p:sldId id="587" r:id="rId48"/>
    <p:sldId id="539" r:id="rId49"/>
    <p:sldId id="436" r:id="rId50"/>
    <p:sldId id="576" r:id="rId51"/>
    <p:sldId id="542" r:id="rId52"/>
    <p:sldId id="446" r:id="rId53"/>
    <p:sldId id="449" r:id="rId54"/>
  </p:sldIdLst>
  <p:sldSz cx="9144000" cy="6858000" type="screen4x3"/>
  <p:notesSz cx="6858000" cy="9144000"/>
  <p:defaultTextStyle>
    <a:defPPr>
      <a:defRPr lang="es-P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3300"/>
    <a:srgbClr val="DAA600"/>
    <a:srgbClr val="A88000"/>
    <a:srgbClr val="00FFFF"/>
    <a:srgbClr val="33CCCC"/>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8" autoAdjust="0"/>
    <p:restoredTop sz="99645" autoAdjust="0"/>
  </p:normalViewPr>
  <p:slideViewPr>
    <p:cSldViewPr>
      <p:cViewPr varScale="1">
        <p:scale>
          <a:sx n="74" d="100"/>
          <a:sy n="74" d="100"/>
        </p:scale>
        <p:origin x="1242" y="72"/>
      </p:cViewPr>
      <p:guideLst>
        <p:guide orient="horz" pos="2160"/>
        <p:guide pos="2880"/>
      </p:guideLst>
    </p:cSldViewPr>
  </p:slideViewPr>
  <p:outlineViewPr>
    <p:cViewPr>
      <p:scale>
        <a:sx n="33" d="100"/>
        <a:sy n="33" d="100"/>
      </p:scale>
      <p:origin x="0" y="4194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r>
              <a:rPr lang="es-ES" dirty="0"/>
              <a:t>CLASIFICACIÓN VEHICULAR </a:t>
            </a:r>
            <a:r>
              <a:rPr lang="es-ES" dirty="0" err="1"/>
              <a:t>IMDa</a:t>
            </a:r>
            <a:endParaRPr lang="es-ES" dirty="0"/>
          </a:p>
        </c:rich>
      </c:tx>
      <c:layout>
        <c:manualLayout>
          <c:xMode val="edge"/>
          <c:yMode val="edge"/>
          <c:x val="0.18939895749831975"/>
          <c:y val="7.3660116196239637E-3"/>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s-PE"/>
        </a:p>
      </c:txPr>
    </c:title>
    <c:autoTitleDeleted val="0"/>
    <c:plotArea>
      <c:layout>
        <c:manualLayout>
          <c:layoutTarget val="inner"/>
          <c:xMode val="edge"/>
          <c:yMode val="edge"/>
          <c:x val="9.7372488408037097E-2"/>
          <c:y val="0.12878819638818947"/>
          <c:w val="0.86244204018547144"/>
          <c:h val="0.57323373686507872"/>
        </c:manualLayout>
      </c:layout>
      <c:barChart>
        <c:barDir val="col"/>
        <c:grouping val="clustered"/>
        <c:varyColors val="0"/>
        <c:ser>
          <c:idx val="0"/>
          <c:order val="0"/>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PE"/>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'IMD E1'!$T$25:$U$33</c:f>
              <c:strCache>
                <c:ptCount val="9"/>
                <c:pt idx="0">
                  <c:v>Automovil</c:v>
                </c:pt>
                <c:pt idx="1">
                  <c:v>Cmta. Pick Up</c:v>
                </c:pt>
                <c:pt idx="2">
                  <c:v>Camioneta Rural</c:v>
                </c:pt>
                <c:pt idx="3">
                  <c:v>Micro</c:v>
                </c:pt>
                <c:pt idx="4">
                  <c:v>Omnibus 2E</c:v>
                </c:pt>
                <c:pt idx="5">
                  <c:v>Omnibus 3E</c:v>
                </c:pt>
                <c:pt idx="6">
                  <c:v>Camión 2E</c:v>
                </c:pt>
                <c:pt idx="7">
                  <c:v>Camión 3E</c:v>
                </c:pt>
                <c:pt idx="8">
                  <c:v>Camión 4E</c:v>
                </c:pt>
              </c:strCache>
            </c:strRef>
          </c:cat>
          <c:val>
            <c:numRef>
              <c:f>'IMD E1'!$V$25:$V$33</c:f>
              <c:numCache>
                <c:formatCode>0</c:formatCode>
                <c:ptCount val="9"/>
                <c:pt idx="0">
                  <c:v>7</c:v>
                </c:pt>
                <c:pt idx="1">
                  <c:v>6</c:v>
                </c:pt>
                <c:pt idx="2">
                  <c:v>0</c:v>
                </c:pt>
                <c:pt idx="3">
                  <c:v>0</c:v>
                </c:pt>
                <c:pt idx="4">
                  <c:v>0</c:v>
                </c:pt>
                <c:pt idx="5">
                  <c:v>0</c:v>
                </c:pt>
                <c:pt idx="6">
                  <c:v>4</c:v>
                </c:pt>
                <c:pt idx="7">
                  <c:v>0</c:v>
                </c:pt>
                <c:pt idx="8">
                  <c:v>0</c:v>
                </c:pt>
              </c:numCache>
            </c:numRef>
          </c:val>
        </c:ser>
        <c:dLbls>
          <c:showLegendKey val="0"/>
          <c:showVal val="1"/>
          <c:showCatName val="0"/>
          <c:showSerName val="0"/>
          <c:showPercent val="0"/>
          <c:showBubbleSize val="0"/>
        </c:dLbls>
        <c:gapWidth val="150"/>
        <c:axId val="216362256"/>
        <c:axId val="216363040"/>
      </c:barChart>
      <c:catAx>
        <c:axId val="216362256"/>
        <c:scaling>
          <c:orientation val="minMax"/>
        </c:scaling>
        <c:delete val="0"/>
        <c:axPos val="b"/>
        <c:majorGridlines>
          <c:spPr>
            <a:ln w="12700" cap="rnd" cmpd="sng" algn="ctr">
              <a:solidFill>
                <a:schemeClr val="tx1">
                  <a:tint val="75000"/>
                </a:schemeClr>
              </a:solidFill>
              <a:prstDash val="solid"/>
              <a:round/>
            </a:ln>
            <a:effectLst/>
          </c:spPr>
        </c:majorGridlines>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s-ES"/>
                  <a:t>Tipo de Vehículos</a:t>
                </a:r>
              </a:p>
            </c:rich>
          </c:tx>
          <c:layout>
            <c:manualLayout>
              <c:xMode val="edge"/>
              <c:yMode val="edge"/>
              <c:x val="0.44239638466244346"/>
              <c:y val="0.92137251782921081"/>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s-PE"/>
            </a:p>
          </c:txPr>
        </c:title>
        <c:numFmt formatCode="General" sourceLinked="1"/>
        <c:majorTickMark val="out"/>
        <c:minorTickMark val="none"/>
        <c:tickLblPos val="nextTo"/>
        <c:spPr>
          <a:noFill/>
          <a:ln w="12700" cap="rnd" cmpd="sng" algn="ctr">
            <a:solidFill>
              <a:schemeClr val="tx1">
                <a:tint val="75000"/>
              </a:schemeClr>
            </a:solidFill>
            <a:prstDash val="solid"/>
            <a:round/>
          </a:ln>
          <a:effectLst/>
        </c:spPr>
        <c:txPr>
          <a:bodyPr rot="-2700000" spcFirstLastPara="1" vertOverflow="ellipsis" wrap="square" anchor="ctr" anchorCtr="1"/>
          <a:lstStyle/>
          <a:p>
            <a:pPr>
              <a:defRPr sz="1000" b="0" i="0" u="none" strike="noStrike" kern="1200" baseline="0">
                <a:solidFill>
                  <a:schemeClr val="tx1"/>
                </a:solidFill>
                <a:latin typeface="+mn-lt"/>
                <a:ea typeface="+mn-ea"/>
                <a:cs typeface="+mn-cs"/>
              </a:defRPr>
            </a:pPr>
            <a:endParaRPr lang="es-PE"/>
          </a:p>
        </c:txPr>
        <c:crossAx val="216363040"/>
        <c:crosses val="autoZero"/>
        <c:auto val="1"/>
        <c:lblAlgn val="ctr"/>
        <c:lblOffset val="100"/>
        <c:tickLblSkip val="1"/>
        <c:tickMarkSkip val="1"/>
        <c:noMultiLvlLbl val="0"/>
      </c:catAx>
      <c:valAx>
        <c:axId val="216363040"/>
        <c:scaling>
          <c:orientation val="minMax"/>
        </c:scaling>
        <c:delete val="0"/>
        <c:axPos val="l"/>
        <c:majorGridlines>
          <c:spPr>
            <a:ln w="12700" cap="rnd" cmpd="sng" algn="ctr">
              <a:solidFill>
                <a:schemeClr val="tx1">
                  <a:tint val="75000"/>
                </a:schemeClr>
              </a:solidFill>
              <a:prstDash val="solid"/>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s-ES"/>
                  <a:t>Nº de Vehículos</a:t>
                </a:r>
              </a:p>
            </c:rich>
          </c:tx>
          <c:layout>
            <c:manualLayout>
              <c:xMode val="edge"/>
              <c:yMode val="edge"/>
              <c:x val="7.6804609950072034E-3"/>
              <c:y val="0.23589358148413267"/>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s-PE"/>
            </a:p>
          </c:txPr>
        </c:title>
        <c:numFmt formatCode="0" sourceLinked="1"/>
        <c:majorTickMark val="out"/>
        <c:minorTickMark val="none"/>
        <c:tickLblPos val="nextTo"/>
        <c:spPr>
          <a:noFill/>
          <a:ln w="12700" cap="rnd" cmpd="sng" algn="ctr">
            <a:solidFill>
              <a:schemeClr val="tx1">
                <a:tint val="75000"/>
              </a:schemeClr>
            </a:solidFill>
            <a:prstDash val="solid"/>
            <a:round/>
          </a:ln>
          <a:effectLst/>
        </c:spPr>
        <c:txPr>
          <a:bodyPr rot="0" spcFirstLastPara="1" vertOverflow="ellipsis" wrap="square" anchor="ctr" anchorCtr="1"/>
          <a:lstStyle/>
          <a:p>
            <a:pPr>
              <a:defRPr sz="1000" b="0" i="0" u="none" strike="noStrike" kern="1200" baseline="0">
                <a:solidFill>
                  <a:schemeClr val="tx1"/>
                </a:solidFill>
                <a:latin typeface="+mn-lt"/>
                <a:ea typeface="+mn-ea"/>
                <a:cs typeface="+mn-cs"/>
              </a:defRPr>
            </a:pPr>
            <a:endParaRPr lang="es-PE"/>
          </a:p>
        </c:txPr>
        <c:crossAx val="216362256"/>
        <c:crosses val="autoZero"/>
        <c:crossBetween val="between"/>
      </c:valAx>
      <c:spPr>
        <a:noFill/>
        <a:ln>
          <a:noFill/>
        </a:ln>
        <a:effectLst/>
      </c:spPr>
    </c:plotArea>
    <c:plotVisOnly val="1"/>
    <c:dispBlanksAs val="gap"/>
    <c:showDLblsOverMax val="0"/>
  </c:chart>
  <c:spPr>
    <a:solidFill>
      <a:schemeClr val="accent3">
        <a:lumMod val="50000"/>
      </a:schemeClr>
    </a:solidFill>
    <a:ln w="12700" cap="rnd" cmpd="sng" algn="ctr">
      <a:noFill/>
      <a:prstDash val="solid"/>
    </a:ln>
    <a:effectLst/>
  </c:spPr>
  <c:txPr>
    <a:bodyPr/>
    <a:lstStyle/>
    <a:p>
      <a:pPr>
        <a:defRPr/>
      </a:pPr>
      <a:endParaRPr lang="es-PE"/>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5">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PE"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6FFECD-B854-4ED2-84C5-F6F6DD7D6F46}" type="datetimeFigureOut">
              <a:rPr lang="es-PE" smtClean="0"/>
              <a:t>04/02/2016</a:t>
            </a:fld>
            <a:endParaRPr lang="es-PE"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PE"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PE"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6BAF16-E7B1-4EE2-8C3C-AB1A2CFFBE8D}" type="slidenum">
              <a:rPr lang="es-PE" smtClean="0"/>
              <a:t>‹Nº›</a:t>
            </a:fld>
            <a:endParaRPr lang="es-PE" dirty="0"/>
          </a:p>
        </p:txBody>
      </p:sp>
    </p:spTree>
    <p:extLst>
      <p:ext uri="{BB962C8B-B14F-4D97-AF65-F5344CB8AC3E}">
        <p14:creationId xmlns:p14="http://schemas.microsoft.com/office/powerpoint/2010/main" val="3187160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10"/>
          </p:nvPr>
        </p:nvSpPr>
        <p:spPr/>
        <p:txBody>
          <a:bodyPr/>
          <a:lstStyle/>
          <a:p>
            <a:fld id="{F86BAF16-E7B1-4EE2-8C3C-AB1A2CFFBE8D}" type="slidenum">
              <a:rPr lang="es-PE" smtClean="0"/>
              <a:t>5</a:t>
            </a:fld>
            <a:endParaRPr lang="es-PE" dirty="0"/>
          </a:p>
        </p:txBody>
      </p:sp>
    </p:spTree>
    <p:extLst>
      <p:ext uri="{BB962C8B-B14F-4D97-AF65-F5344CB8AC3E}">
        <p14:creationId xmlns:p14="http://schemas.microsoft.com/office/powerpoint/2010/main" val="3362285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pPr>
              <a:defRPr/>
            </a:pPr>
            <a:fld id="{321475A7-7CA8-4B5E-BD3D-3D7FD1B886AA}" type="datetimeFigureOut">
              <a:rPr lang="es-PE" smtClean="0"/>
              <a:pPr>
                <a:defRPr/>
              </a:pPr>
              <a:t>04/02/2016</a:t>
            </a:fld>
            <a:endParaRPr lang="es-PE" dirty="0"/>
          </a:p>
        </p:txBody>
      </p:sp>
      <p:sp>
        <p:nvSpPr>
          <p:cNvPr id="5" name="Footer Placeholder 4"/>
          <p:cNvSpPr>
            <a:spLocks noGrp="1"/>
          </p:cNvSpPr>
          <p:nvPr>
            <p:ph type="ftr" sz="quarter" idx="11"/>
          </p:nvPr>
        </p:nvSpPr>
        <p:spPr/>
        <p:txBody>
          <a:bodyPr/>
          <a:lstStyle/>
          <a:p>
            <a:pPr>
              <a:defRPr/>
            </a:pPr>
            <a:endParaRPr lang="es-PE" dirty="0"/>
          </a:p>
        </p:txBody>
      </p:sp>
      <p:sp>
        <p:nvSpPr>
          <p:cNvPr id="6" name="Slide Number Placeholder 5"/>
          <p:cNvSpPr>
            <a:spLocks noGrp="1"/>
          </p:cNvSpPr>
          <p:nvPr>
            <p:ph type="sldNum" sz="quarter" idx="12"/>
          </p:nvPr>
        </p:nvSpPr>
        <p:spPr/>
        <p:txBody>
          <a:bodyPr/>
          <a:lstStyle/>
          <a:p>
            <a:pPr>
              <a:defRPr/>
            </a:pPr>
            <a:fld id="{D6423691-C66F-47E1-B14F-55860C379A00}" type="slidenum">
              <a:rPr lang="es-PE" smtClean="0"/>
              <a:pPr>
                <a:defRPr/>
              </a:pPr>
              <a:t>‹Nº›</a:t>
            </a:fld>
            <a:endParaRPr lang="es-PE" dirty="0"/>
          </a:p>
        </p:txBody>
      </p:sp>
    </p:spTree>
    <p:extLst>
      <p:ext uri="{BB962C8B-B14F-4D97-AF65-F5344CB8AC3E}">
        <p14:creationId xmlns:p14="http://schemas.microsoft.com/office/powerpoint/2010/main" val="2642712658"/>
      </p:ext>
    </p:extLst>
  </p:cSld>
  <p:clrMapOvr>
    <a:masterClrMapping/>
  </p:clrMapOvr>
  <p:transition spd="slow">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pPr>
              <a:defRPr/>
            </a:pPr>
            <a:fld id="{E8BD34E6-D587-4538-8751-35AA832FF4F2}" type="datetimeFigureOut">
              <a:rPr lang="es-PE" smtClean="0"/>
              <a:pPr>
                <a:defRPr/>
              </a:pPr>
              <a:t>04/02/2016</a:t>
            </a:fld>
            <a:endParaRPr lang="es-PE" dirty="0"/>
          </a:p>
        </p:txBody>
      </p:sp>
      <p:sp>
        <p:nvSpPr>
          <p:cNvPr id="5" name="Footer Placeholder 4"/>
          <p:cNvSpPr>
            <a:spLocks noGrp="1"/>
          </p:cNvSpPr>
          <p:nvPr>
            <p:ph type="ftr" sz="quarter" idx="11"/>
          </p:nvPr>
        </p:nvSpPr>
        <p:spPr/>
        <p:txBody>
          <a:bodyPr/>
          <a:lstStyle/>
          <a:p>
            <a:pPr>
              <a:defRPr/>
            </a:pPr>
            <a:endParaRPr lang="es-PE" dirty="0"/>
          </a:p>
        </p:txBody>
      </p:sp>
      <p:sp>
        <p:nvSpPr>
          <p:cNvPr id="6" name="Slide Number Placeholder 5"/>
          <p:cNvSpPr>
            <a:spLocks noGrp="1"/>
          </p:cNvSpPr>
          <p:nvPr>
            <p:ph type="sldNum" sz="quarter" idx="12"/>
          </p:nvPr>
        </p:nvSpPr>
        <p:spPr/>
        <p:txBody>
          <a:bodyPr/>
          <a:lstStyle/>
          <a:p>
            <a:pPr>
              <a:defRPr/>
            </a:pPr>
            <a:fld id="{0BF59C7D-FFDB-4598-A305-7FCA7A7770B6}" type="slidenum">
              <a:rPr lang="es-PE" smtClean="0"/>
              <a:pPr>
                <a:defRPr/>
              </a:pPr>
              <a:t>‹Nº›</a:t>
            </a:fld>
            <a:endParaRPr lang="es-PE" dirty="0"/>
          </a:p>
        </p:txBody>
      </p:sp>
    </p:spTree>
    <p:extLst>
      <p:ext uri="{BB962C8B-B14F-4D97-AF65-F5344CB8AC3E}">
        <p14:creationId xmlns:p14="http://schemas.microsoft.com/office/powerpoint/2010/main" val="1274534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pPr>
              <a:defRPr/>
            </a:pPr>
            <a:fld id="{E8BD34E6-D587-4538-8751-35AA832FF4F2}" type="datetimeFigureOut">
              <a:rPr lang="es-PE" smtClean="0"/>
              <a:pPr>
                <a:defRPr/>
              </a:pPr>
              <a:t>04/02/2016</a:t>
            </a:fld>
            <a:endParaRPr lang="es-PE" dirty="0"/>
          </a:p>
        </p:txBody>
      </p:sp>
      <p:sp>
        <p:nvSpPr>
          <p:cNvPr id="5" name="Footer Placeholder 4"/>
          <p:cNvSpPr>
            <a:spLocks noGrp="1"/>
          </p:cNvSpPr>
          <p:nvPr>
            <p:ph type="ftr" sz="quarter" idx="11"/>
          </p:nvPr>
        </p:nvSpPr>
        <p:spPr/>
        <p:txBody>
          <a:bodyPr/>
          <a:lstStyle/>
          <a:p>
            <a:pPr>
              <a:defRPr/>
            </a:pPr>
            <a:endParaRPr lang="es-PE" dirty="0"/>
          </a:p>
        </p:txBody>
      </p:sp>
      <p:sp>
        <p:nvSpPr>
          <p:cNvPr id="6" name="Slide Number Placeholder 5"/>
          <p:cNvSpPr>
            <a:spLocks noGrp="1"/>
          </p:cNvSpPr>
          <p:nvPr>
            <p:ph type="sldNum" sz="quarter" idx="12"/>
          </p:nvPr>
        </p:nvSpPr>
        <p:spPr/>
        <p:txBody>
          <a:bodyPr/>
          <a:lstStyle/>
          <a:p>
            <a:pPr>
              <a:defRPr/>
            </a:pPr>
            <a:fld id="{0BF59C7D-FFDB-4598-A305-7FCA7A7770B6}" type="slidenum">
              <a:rPr lang="es-PE" smtClean="0"/>
              <a:pPr>
                <a:defRPr/>
              </a:pPr>
              <a:t>‹Nº›</a:t>
            </a:fld>
            <a:endParaRPr lang="es-PE"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36824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pPr>
              <a:defRPr/>
            </a:pPr>
            <a:fld id="{E8BD34E6-D587-4538-8751-35AA832FF4F2}" type="datetimeFigureOut">
              <a:rPr lang="es-PE" smtClean="0"/>
              <a:pPr>
                <a:defRPr/>
              </a:pPr>
              <a:t>04/02/2016</a:t>
            </a:fld>
            <a:endParaRPr lang="es-PE" dirty="0"/>
          </a:p>
        </p:txBody>
      </p:sp>
      <p:sp>
        <p:nvSpPr>
          <p:cNvPr id="5" name="Footer Placeholder 4"/>
          <p:cNvSpPr>
            <a:spLocks noGrp="1"/>
          </p:cNvSpPr>
          <p:nvPr>
            <p:ph type="ftr" sz="quarter" idx="11"/>
          </p:nvPr>
        </p:nvSpPr>
        <p:spPr/>
        <p:txBody>
          <a:bodyPr/>
          <a:lstStyle/>
          <a:p>
            <a:pPr>
              <a:defRPr/>
            </a:pPr>
            <a:endParaRPr lang="es-PE" dirty="0"/>
          </a:p>
        </p:txBody>
      </p:sp>
      <p:sp>
        <p:nvSpPr>
          <p:cNvPr id="6" name="Slide Number Placeholder 5"/>
          <p:cNvSpPr>
            <a:spLocks noGrp="1"/>
          </p:cNvSpPr>
          <p:nvPr>
            <p:ph type="sldNum" sz="quarter" idx="12"/>
          </p:nvPr>
        </p:nvSpPr>
        <p:spPr/>
        <p:txBody>
          <a:bodyPr/>
          <a:lstStyle/>
          <a:p>
            <a:pPr>
              <a:defRPr/>
            </a:pPr>
            <a:fld id="{0BF59C7D-FFDB-4598-A305-7FCA7A7770B6}" type="slidenum">
              <a:rPr lang="es-PE" smtClean="0"/>
              <a:pPr>
                <a:defRPr/>
              </a:pPr>
              <a:t>‹Nº›</a:t>
            </a:fld>
            <a:endParaRPr lang="es-PE" dirty="0"/>
          </a:p>
        </p:txBody>
      </p:sp>
    </p:spTree>
    <p:extLst>
      <p:ext uri="{BB962C8B-B14F-4D97-AF65-F5344CB8AC3E}">
        <p14:creationId xmlns:p14="http://schemas.microsoft.com/office/powerpoint/2010/main" val="33499137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pPr>
              <a:defRPr/>
            </a:pPr>
            <a:fld id="{E8BD34E6-D587-4538-8751-35AA832FF4F2}" type="datetimeFigureOut">
              <a:rPr lang="es-PE" smtClean="0"/>
              <a:pPr>
                <a:defRPr/>
              </a:pPr>
              <a:t>04/02/2016</a:t>
            </a:fld>
            <a:endParaRPr lang="es-PE" dirty="0"/>
          </a:p>
        </p:txBody>
      </p:sp>
      <p:sp>
        <p:nvSpPr>
          <p:cNvPr id="5" name="Footer Placeholder 4"/>
          <p:cNvSpPr>
            <a:spLocks noGrp="1"/>
          </p:cNvSpPr>
          <p:nvPr>
            <p:ph type="ftr" sz="quarter" idx="11"/>
          </p:nvPr>
        </p:nvSpPr>
        <p:spPr/>
        <p:txBody>
          <a:bodyPr/>
          <a:lstStyle/>
          <a:p>
            <a:pPr>
              <a:defRPr/>
            </a:pPr>
            <a:endParaRPr lang="es-PE" dirty="0"/>
          </a:p>
        </p:txBody>
      </p:sp>
      <p:sp>
        <p:nvSpPr>
          <p:cNvPr id="6" name="Slide Number Placeholder 5"/>
          <p:cNvSpPr>
            <a:spLocks noGrp="1"/>
          </p:cNvSpPr>
          <p:nvPr>
            <p:ph type="sldNum" sz="quarter" idx="12"/>
          </p:nvPr>
        </p:nvSpPr>
        <p:spPr/>
        <p:txBody>
          <a:bodyPr/>
          <a:lstStyle/>
          <a:p>
            <a:pPr>
              <a:defRPr/>
            </a:pPr>
            <a:fld id="{0BF59C7D-FFDB-4598-A305-7FCA7A7770B6}" type="slidenum">
              <a:rPr lang="es-PE" smtClean="0"/>
              <a:pPr>
                <a:defRPr/>
              </a:pPr>
              <a:t>‹Nº›</a:t>
            </a:fld>
            <a:endParaRPr lang="es-PE"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57808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pPr>
              <a:defRPr/>
            </a:pPr>
            <a:fld id="{E8BD34E6-D587-4538-8751-35AA832FF4F2}" type="datetimeFigureOut">
              <a:rPr lang="es-PE" smtClean="0"/>
              <a:pPr>
                <a:defRPr/>
              </a:pPr>
              <a:t>04/02/2016</a:t>
            </a:fld>
            <a:endParaRPr lang="es-PE" dirty="0"/>
          </a:p>
        </p:txBody>
      </p:sp>
      <p:sp>
        <p:nvSpPr>
          <p:cNvPr id="5" name="Footer Placeholder 4"/>
          <p:cNvSpPr>
            <a:spLocks noGrp="1"/>
          </p:cNvSpPr>
          <p:nvPr>
            <p:ph type="ftr" sz="quarter" idx="11"/>
          </p:nvPr>
        </p:nvSpPr>
        <p:spPr/>
        <p:txBody>
          <a:bodyPr/>
          <a:lstStyle/>
          <a:p>
            <a:pPr>
              <a:defRPr/>
            </a:pPr>
            <a:endParaRPr lang="es-PE" dirty="0"/>
          </a:p>
        </p:txBody>
      </p:sp>
      <p:sp>
        <p:nvSpPr>
          <p:cNvPr id="6" name="Slide Number Placeholder 5"/>
          <p:cNvSpPr>
            <a:spLocks noGrp="1"/>
          </p:cNvSpPr>
          <p:nvPr>
            <p:ph type="sldNum" sz="quarter" idx="12"/>
          </p:nvPr>
        </p:nvSpPr>
        <p:spPr/>
        <p:txBody>
          <a:bodyPr/>
          <a:lstStyle/>
          <a:p>
            <a:pPr>
              <a:defRPr/>
            </a:pPr>
            <a:fld id="{0BF59C7D-FFDB-4598-A305-7FCA7A7770B6}" type="slidenum">
              <a:rPr lang="es-PE" smtClean="0"/>
              <a:pPr>
                <a:defRPr/>
              </a:pPr>
              <a:t>‹Nº›</a:t>
            </a:fld>
            <a:endParaRPr lang="es-PE" dirty="0"/>
          </a:p>
        </p:txBody>
      </p:sp>
    </p:spTree>
    <p:extLst>
      <p:ext uri="{BB962C8B-B14F-4D97-AF65-F5344CB8AC3E}">
        <p14:creationId xmlns:p14="http://schemas.microsoft.com/office/powerpoint/2010/main" val="2164524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pPr>
              <a:defRPr/>
            </a:pPr>
            <a:fld id="{F9A31059-F000-448A-946F-891FBDE33105}" type="datetimeFigureOut">
              <a:rPr lang="es-PE" smtClean="0"/>
              <a:pPr>
                <a:defRPr/>
              </a:pPr>
              <a:t>04/02/2016</a:t>
            </a:fld>
            <a:endParaRPr lang="es-PE" dirty="0"/>
          </a:p>
        </p:txBody>
      </p:sp>
      <p:sp>
        <p:nvSpPr>
          <p:cNvPr id="5" name="Footer Placeholder 4"/>
          <p:cNvSpPr>
            <a:spLocks noGrp="1"/>
          </p:cNvSpPr>
          <p:nvPr>
            <p:ph type="ftr" sz="quarter" idx="11"/>
          </p:nvPr>
        </p:nvSpPr>
        <p:spPr/>
        <p:txBody>
          <a:bodyPr/>
          <a:lstStyle/>
          <a:p>
            <a:pPr>
              <a:defRPr/>
            </a:pPr>
            <a:endParaRPr lang="es-PE" dirty="0"/>
          </a:p>
        </p:txBody>
      </p:sp>
      <p:sp>
        <p:nvSpPr>
          <p:cNvPr id="6" name="Slide Number Placeholder 5"/>
          <p:cNvSpPr>
            <a:spLocks noGrp="1"/>
          </p:cNvSpPr>
          <p:nvPr>
            <p:ph type="sldNum" sz="quarter" idx="12"/>
          </p:nvPr>
        </p:nvSpPr>
        <p:spPr/>
        <p:txBody>
          <a:bodyPr/>
          <a:lstStyle/>
          <a:p>
            <a:pPr>
              <a:defRPr/>
            </a:pPr>
            <a:fld id="{F9C7E07F-6941-4E83-A06B-58E5D6294378}" type="slidenum">
              <a:rPr lang="es-PE" smtClean="0"/>
              <a:pPr>
                <a:defRPr/>
              </a:pPr>
              <a:t>‹Nº›</a:t>
            </a:fld>
            <a:endParaRPr lang="es-PE" dirty="0"/>
          </a:p>
        </p:txBody>
      </p:sp>
    </p:spTree>
    <p:extLst>
      <p:ext uri="{BB962C8B-B14F-4D97-AF65-F5344CB8AC3E}">
        <p14:creationId xmlns:p14="http://schemas.microsoft.com/office/powerpoint/2010/main" val="4033675694"/>
      </p:ext>
    </p:extLst>
  </p:cSld>
  <p:clrMapOvr>
    <a:masterClrMapping/>
  </p:clrMapOvr>
  <p:transition spd="slow">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pPr>
              <a:defRPr/>
            </a:pPr>
            <a:fld id="{0E57214C-85FE-4DD1-9498-BCD4DD63842B}" type="datetimeFigureOut">
              <a:rPr lang="es-PE" smtClean="0"/>
              <a:pPr>
                <a:defRPr/>
              </a:pPr>
              <a:t>04/02/2016</a:t>
            </a:fld>
            <a:endParaRPr lang="es-PE" dirty="0"/>
          </a:p>
        </p:txBody>
      </p:sp>
      <p:sp>
        <p:nvSpPr>
          <p:cNvPr id="5" name="Footer Placeholder 4"/>
          <p:cNvSpPr>
            <a:spLocks noGrp="1"/>
          </p:cNvSpPr>
          <p:nvPr>
            <p:ph type="ftr" sz="quarter" idx="11"/>
          </p:nvPr>
        </p:nvSpPr>
        <p:spPr/>
        <p:txBody>
          <a:bodyPr/>
          <a:lstStyle/>
          <a:p>
            <a:pPr>
              <a:defRPr/>
            </a:pPr>
            <a:endParaRPr lang="es-PE" dirty="0"/>
          </a:p>
        </p:txBody>
      </p:sp>
      <p:sp>
        <p:nvSpPr>
          <p:cNvPr id="6" name="Slide Number Placeholder 5"/>
          <p:cNvSpPr>
            <a:spLocks noGrp="1"/>
          </p:cNvSpPr>
          <p:nvPr>
            <p:ph type="sldNum" sz="quarter" idx="12"/>
          </p:nvPr>
        </p:nvSpPr>
        <p:spPr/>
        <p:txBody>
          <a:bodyPr/>
          <a:lstStyle/>
          <a:p>
            <a:pPr>
              <a:defRPr/>
            </a:pPr>
            <a:fld id="{B2DA909C-C9E0-4C8D-B6A5-A1D28E460974}" type="slidenum">
              <a:rPr lang="es-PE" smtClean="0"/>
              <a:pPr>
                <a:defRPr/>
              </a:pPr>
              <a:t>‹Nº›</a:t>
            </a:fld>
            <a:endParaRPr lang="es-PE" dirty="0"/>
          </a:p>
        </p:txBody>
      </p:sp>
    </p:spTree>
    <p:extLst>
      <p:ext uri="{BB962C8B-B14F-4D97-AF65-F5344CB8AC3E}">
        <p14:creationId xmlns:p14="http://schemas.microsoft.com/office/powerpoint/2010/main" val="3369000558"/>
      </p:ext>
    </p:extLst>
  </p:cSld>
  <p:clrMapOvr>
    <a:masterClrMapping/>
  </p:clrMapOvr>
  <p:transition spd="slow">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pPr>
              <a:defRPr/>
            </a:pPr>
            <a:fld id="{3F29825D-F56A-465A-A3D7-646BBD12A6AC}" type="datetimeFigureOut">
              <a:rPr lang="es-PE" smtClean="0"/>
              <a:pPr>
                <a:defRPr/>
              </a:pPr>
              <a:t>04/02/2016</a:t>
            </a:fld>
            <a:endParaRPr lang="es-PE" dirty="0"/>
          </a:p>
        </p:txBody>
      </p:sp>
      <p:sp>
        <p:nvSpPr>
          <p:cNvPr id="5" name="Footer Placeholder 4"/>
          <p:cNvSpPr>
            <a:spLocks noGrp="1"/>
          </p:cNvSpPr>
          <p:nvPr>
            <p:ph type="ftr" sz="quarter" idx="11"/>
          </p:nvPr>
        </p:nvSpPr>
        <p:spPr/>
        <p:txBody>
          <a:bodyPr/>
          <a:lstStyle/>
          <a:p>
            <a:pPr>
              <a:defRPr/>
            </a:pPr>
            <a:endParaRPr lang="es-PE" dirty="0"/>
          </a:p>
        </p:txBody>
      </p:sp>
      <p:sp>
        <p:nvSpPr>
          <p:cNvPr id="6" name="Slide Number Placeholder 5"/>
          <p:cNvSpPr>
            <a:spLocks noGrp="1"/>
          </p:cNvSpPr>
          <p:nvPr>
            <p:ph type="sldNum" sz="quarter" idx="12"/>
          </p:nvPr>
        </p:nvSpPr>
        <p:spPr/>
        <p:txBody>
          <a:bodyPr/>
          <a:lstStyle/>
          <a:p>
            <a:pPr>
              <a:defRPr/>
            </a:pPr>
            <a:fld id="{F8F7E659-169A-4448-894F-D025C780AB4D}" type="slidenum">
              <a:rPr lang="es-PE" smtClean="0"/>
              <a:pPr>
                <a:defRPr/>
              </a:pPr>
              <a:t>‹Nº›</a:t>
            </a:fld>
            <a:endParaRPr lang="es-PE" dirty="0"/>
          </a:p>
        </p:txBody>
      </p:sp>
    </p:spTree>
    <p:extLst>
      <p:ext uri="{BB962C8B-B14F-4D97-AF65-F5344CB8AC3E}">
        <p14:creationId xmlns:p14="http://schemas.microsoft.com/office/powerpoint/2010/main" val="1748511451"/>
      </p:ext>
    </p:extLst>
  </p:cSld>
  <p:clrMapOvr>
    <a:masterClrMapping/>
  </p:clrMapOvr>
  <p:transition spd="slow">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pPr>
              <a:defRPr/>
            </a:pPr>
            <a:fld id="{29693FA6-B4AA-4CEE-A6A6-C2E2EEAA3A90}" type="datetimeFigureOut">
              <a:rPr lang="es-PE" smtClean="0"/>
              <a:pPr>
                <a:defRPr/>
              </a:pPr>
              <a:t>04/02/2016</a:t>
            </a:fld>
            <a:endParaRPr lang="es-PE" dirty="0"/>
          </a:p>
        </p:txBody>
      </p:sp>
      <p:sp>
        <p:nvSpPr>
          <p:cNvPr id="5" name="Footer Placeholder 4"/>
          <p:cNvSpPr>
            <a:spLocks noGrp="1"/>
          </p:cNvSpPr>
          <p:nvPr>
            <p:ph type="ftr" sz="quarter" idx="11"/>
          </p:nvPr>
        </p:nvSpPr>
        <p:spPr/>
        <p:txBody>
          <a:bodyPr/>
          <a:lstStyle/>
          <a:p>
            <a:pPr>
              <a:defRPr/>
            </a:pPr>
            <a:endParaRPr lang="es-PE" dirty="0"/>
          </a:p>
        </p:txBody>
      </p:sp>
      <p:sp>
        <p:nvSpPr>
          <p:cNvPr id="6" name="Slide Number Placeholder 5"/>
          <p:cNvSpPr>
            <a:spLocks noGrp="1"/>
          </p:cNvSpPr>
          <p:nvPr>
            <p:ph type="sldNum" sz="quarter" idx="12"/>
          </p:nvPr>
        </p:nvSpPr>
        <p:spPr/>
        <p:txBody>
          <a:bodyPr/>
          <a:lstStyle/>
          <a:p>
            <a:pPr>
              <a:defRPr/>
            </a:pPr>
            <a:fld id="{D85656DC-0E2E-4DC6-821F-021D4690E9D9}" type="slidenum">
              <a:rPr lang="es-PE" smtClean="0"/>
              <a:pPr>
                <a:defRPr/>
              </a:pPr>
              <a:t>‹Nº›</a:t>
            </a:fld>
            <a:endParaRPr lang="es-PE" dirty="0"/>
          </a:p>
        </p:txBody>
      </p:sp>
    </p:spTree>
    <p:extLst>
      <p:ext uri="{BB962C8B-B14F-4D97-AF65-F5344CB8AC3E}">
        <p14:creationId xmlns:p14="http://schemas.microsoft.com/office/powerpoint/2010/main" val="469779331"/>
      </p:ext>
    </p:extLst>
  </p:cSld>
  <p:clrMapOvr>
    <a:masterClrMapping/>
  </p:clrMapOvr>
  <p:transition spd="slow">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pPr>
              <a:defRPr/>
            </a:pPr>
            <a:fld id="{38200C4D-1066-4002-82FC-798365228BE3}" type="datetimeFigureOut">
              <a:rPr lang="es-PE" smtClean="0"/>
              <a:pPr>
                <a:defRPr/>
              </a:pPr>
              <a:t>04/02/2016</a:t>
            </a:fld>
            <a:endParaRPr lang="es-PE" dirty="0"/>
          </a:p>
        </p:txBody>
      </p:sp>
      <p:sp>
        <p:nvSpPr>
          <p:cNvPr id="6" name="Footer Placeholder 5"/>
          <p:cNvSpPr>
            <a:spLocks noGrp="1"/>
          </p:cNvSpPr>
          <p:nvPr>
            <p:ph type="ftr" sz="quarter" idx="11"/>
          </p:nvPr>
        </p:nvSpPr>
        <p:spPr/>
        <p:txBody>
          <a:bodyPr/>
          <a:lstStyle/>
          <a:p>
            <a:pPr>
              <a:defRPr/>
            </a:pPr>
            <a:endParaRPr lang="es-PE" dirty="0"/>
          </a:p>
        </p:txBody>
      </p:sp>
      <p:sp>
        <p:nvSpPr>
          <p:cNvPr id="7" name="Slide Number Placeholder 6"/>
          <p:cNvSpPr>
            <a:spLocks noGrp="1"/>
          </p:cNvSpPr>
          <p:nvPr>
            <p:ph type="sldNum" sz="quarter" idx="12"/>
          </p:nvPr>
        </p:nvSpPr>
        <p:spPr/>
        <p:txBody>
          <a:bodyPr/>
          <a:lstStyle/>
          <a:p>
            <a:pPr>
              <a:defRPr/>
            </a:pPr>
            <a:fld id="{76609ECF-7A25-4F76-A356-4A860C2D8448}" type="slidenum">
              <a:rPr lang="es-PE" smtClean="0"/>
              <a:pPr>
                <a:defRPr/>
              </a:pPr>
              <a:t>‹Nº›</a:t>
            </a:fld>
            <a:endParaRPr lang="es-PE" dirty="0"/>
          </a:p>
        </p:txBody>
      </p:sp>
    </p:spTree>
    <p:extLst>
      <p:ext uri="{BB962C8B-B14F-4D97-AF65-F5344CB8AC3E}">
        <p14:creationId xmlns:p14="http://schemas.microsoft.com/office/powerpoint/2010/main" val="2077761538"/>
      </p:ext>
    </p:extLst>
  </p:cSld>
  <p:clrMapOvr>
    <a:masterClrMapping/>
  </p:clrMapOvr>
  <p:transition spd="slow">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pPr>
              <a:defRPr/>
            </a:pPr>
            <a:fld id="{A619B29F-BBF9-42EE-A5C0-E10D7D5A0B83}" type="datetimeFigureOut">
              <a:rPr lang="es-PE" smtClean="0"/>
              <a:pPr>
                <a:defRPr/>
              </a:pPr>
              <a:t>04/02/2016</a:t>
            </a:fld>
            <a:endParaRPr lang="es-PE" dirty="0"/>
          </a:p>
        </p:txBody>
      </p:sp>
      <p:sp>
        <p:nvSpPr>
          <p:cNvPr id="8" name="Footer Placeholder 7"/>
          <p:cNvSpPr>
            <a:spLocks noGrp="1"/>
          </p:cNvSpPr>
          <p:nvPr>
            <p:ph type="ftr" sz="quarter" idx="11"/>
          </p:nvPr>
        </p:nvSpPr>
        <p:spPr/>
        <p:txBody>
          <a:bodyPr/>
          <a:lstStyle/>
          <a:p>
            <a:pPr>
              <a:defRPr/>
            </a:pPr>
            <a:endParaRPr lang="es-PE" dirty="0"/>
          </a:p>
        </p:txBody>
      </p:sp>
      <p:sp>
        <p:nvSpPr>
          <p:cNvPr id="9" name="Slide Number Placeholder 8"/>
          <p:cNvSpPr>
            <a:spLocks noGrp="1"/>
          </p:cNvSpPr>
          <p:nvPr>
            <p:ph type="sldNum" sz="quarter" idx="12"/>
          </p:nvPr>
        </p:nvSpPr>
        <p:spPr/>
        <p:txBody>
          <a:bodyPr/>
          <a:lstStyle/>
          <a:p>
            <a:pPr>
              <a:defRPr/>
            </a:pPr>
            <a:fld id="{E754E5BC-9022-41DD-A12C-011AD8496479}" type="slidenum">
              <a:rPr lang="es-PE" smtClean="0"/>
              <a:pPr>
                <a:defRPr/>
              </a:pPr>
              <a:t>‹Nº›</a:t>
            </a:fld>
            <a:endParaRPr lang="es-PE" dirty="0"/>
          </a:p>
        </p:txBody>
      </p:sp>
    </p:spTree>
    <p:extLst>
      <p:ext uri="{BB962C8B-B14F-4D97-AF65-F5344CB8AC3E}">
        <p14:creationId xmlns:p14="http://schemas.microsoft.com/office/powerpoint/2010/main" val="616977331"/>
      </p:ext>
    </p:extLst>
  </p:cSld>
  <p:clrMapOvr>
    <a:masterClrMapping/>
  </p:clrMapOvr>
  <p:transition spd="slow">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pPr>
              <a:defRPr/>
            </a:pPr>
            <a:fld id="{E8BD34E6-D587-4538-8751-35AA832FF4F2}" type="datetimeFigureOut">
              <a:rPr lang="es-PE" smtClean="0"/>
              <a:pPr>
                <a:defRPr/>
              </a:pPr>
              <a:t>04/02/2016</a:t>
            </a:fld>
            <a:endParaRPr lang="es-PE" dirty="0"/>
          </a:p>
        </p:txBody>
      </p:sp>
      <p:sp>
        <p:nvSpPr>
          <p:cNvPr id="4" name="Footer Placeholder 3"/>
          <p:cNvSpPr>
            <a:spLocks noGrp="1"/>
          </p:cNvSpPr>
          <p:nvPr>
            <p:ph type="ftr" sz="quarter" idx="11"/>
          </p:nvPr>
        </p:nvSpPr>
        <p:spPr/>
        <p:txBody>
          <a:bodyPr/>
          <a:lstStyle/>
          <a:p>
            <a:pPr>
              <a:defRPr/>
            </a:pPr>
            <a:endParaRPr lang="es-PE" dirty="0"/>
          </a:p>
        </p:txBody>
      </p:sp>
      <p:sp>
        <p:nvSpPr>
          <p:cNvPr id="5" name="Slide Number Placeholder 4"/>
          <p:cNvSpPr>
            <a:spLocks noGrp="1"/>
          </p:cNvSpPr>
          <p:nvPr>
            <p:ph type="sldNum" sz="quarter" idx="12"/>
          </p:nvPr>
        </p:nvSpPr>
        <p:spPr/>
        <p:txBody>
          <a:bodyPr/>
          <a:lstStyle/>
          <a:p>
            <a:pPr>
              <a:defRPr/>
            </a:pPr>
            <a:fld id="{0BF59C7D-FFDB-4598-A305-7FCA7A7770B6}" type="slidenum">
              <a:rPr lang="es-PE" smtClean="0"/>
              <a:pPr>
                <a:defRPr/>
              </a:pPr>
              <a:t>‹Nº›</a:t>
            </a:fld>
            <a:endParaRPr lang="es-PE" dirty="0"/>
          </a:p>
        </p:txBody>
      </p:sp>
    </p:spTree>
    <p:extLst>
      <p:ext uri="{BB962C8B-B14F-4D97-AF65-F5344CB8AC3E}">
        <p14:creationId xmlns:p14="http://schemas.microsoft.com/office/powerpoint/2010/main" val="296831530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EA27E677-C308-4EDD-896F-D73B7D6459A2}" type="datetimeFigureOut">
              <a:rPr lang="es-PE" smtClean="0"/>
              <a:pPr>
                <a:defRPr/>
              </a:pPr>
              <a:t>04/02/2016</a:t>
            </a:fld>
            <a:endParaRPr lang="es-PE" dirty="0"/>
          </a:p>
        </p:txBody>
      </p:sp>
      <p:sp>
        <p:nvSpPr>
          <p:cNvPr id="3" name="Footer Placeholder 2"/>
          <p:cNvSpPr>
            <a:spLocks noGrp="1"/>
          </p:cNvSpPr>
          <p:nvPr>
            <p:ph type="ftr" sz="quarter" idx="11"/>
          </p:nvPr>
        </p:nvSpPr>
        <p:spPr/>
        <p:txBody>
          <a:bodyPr/>
          <a:lstStyle/>
          <a:p>
            <a:pPr>
              <a:defRPr/>
            </a:pPr>
            <a:endParaRPr lang="es-PE" dirty="0"/>
          </a:p>
        </p:txBody>
      </p:sp>
      <p:sp>
        <p:nvSpPr>
          <p:cNvPr id="4" name="Slide Number Placeholder 3"/>
          <p:cNvSpPr>
            <a:spLocks noGrp="1"/>
          </p:cNvSpPr>
          <p:nvPr>
            <p:ph type="sldNum" sz="quarter" idx="12"/>
          </p:nvPr>
        </p:nvSpPr>
        <p:spPr/>
        <p:txBody>
          <a:bodyPr/>
          <a:lstStyle/>
          <a:p>
            <a:pPr>
              <a:defRPr/>
            </a:pPr>
            <a:fld id="{840B0117-1B84-4C62-A974-A428F414964D}" type="slidenum">
              <a:rPr lang="es-PE" smtClean="0"/>
              <a:pPr>
                <a:defRPr/>
              </a:pPr>
              <a:t>‹Nº›</a:t>
            </a:fld>
            <a:endParaRPr lang="es-PE" dirty="0"/>
          </a:p>
        </p:txBody>
      </p:sp>
    </p:spTree>
    <p:extLst>
      <p:ext uri="{BB962C8B-B14F-4D97-AF65-F5344CB8AC3E}">
        <p14:creationId xmlns:p14="http://schemas.microsoft.com/office/powerpoint/2010/main" val="1358036307"/>
      </p:ext>
    </p:extLst>
  </p:cSld>
  <p:clrMapOvr>
    <a:masterClrMapping/>
  </p:clrMapOvr>
  <p:transition spd="slow">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pPr>
              <a:defRPr/>
            </a:pPr>
            <a:fld id="{7A2BB0A1-6ABF-49DA-BEDB-C383D343F10B}" type="datetimeFigureOut">
              <a:rPr lang="es-PE" smtClean="0"/>
              <a:pPr>
                <a:defRPr/>
              </a:pPr>
              <a:t>04/02/2016</a:t>
            </a:fld>
            <a:endParaRPr lang="es-PE" dirty="0"/>
          </a:p>
        </p:txBody>
      </p:sp>
      <p:sp>
        <p:nvSpPr>
          <p:cNvPr id="6" name="Footer Placeholder 5"/>
          <p:cNvSpPr>
            <a:spLocks noGrp="1"/>
          </p:cNvSpPr>
          <p:nvPr>
            <p:ph type="ftr" sz="quarter" idx="11"/>
          </p:nvPr>
        </p:nvSpPr>
        <p:spPr/>
        <p:txBody>
          <a:bodyPr/>
          <a:lstStyle/>
          <a:p>
            <a:pPr>
              <a:defRPr/>
            </a:pPr>
            <a:endParaRPr lang="es-PE" dirty="0"/>
          </a:p>
        </p:txBody>
      </p:sp>
      <p:sp>
        <p:nvSpPr>
          <p:cNvPr id="7" name="Slide Number Placeholder 6"/>
          <p:cNvSpPr>
            <a:spLocks noGrp="1"/>
          </p:cNvSpPr>
          <p:nvPr>
            <p:ph type="sldNum" sz="quarter" idx="12"/>
          </p:nvPr>
        </p:nvSpPr>
        <p:spPr/>
        <p:txBody>
          <a:bodyPr/>
          <a:lstStyle/>
          <a:p>
            <a:pPr>
              <a:defRPr/>
            </a:pPr>
            <a:fld id="{3ED7768C-D846-431D-9112-5ECE4D5402B3}" type="slidenum">
              <a:rPr lang="es-PE" smtClean="0"/>
              <a:pPr>
                <a:defRPr/>
              </a:pPr>
              <a:t>‹Nº›</a:t>
            </a:fld>
            <a:endParaRPr lang="es-PE" dirty="0"/>
          </a:p>
        </p:txBody>
      </p:sp>
    </p:spTree>
    <p:extLst>
      <p:ext uri="{BB962C8B-B14F-4D97-AF65-F5344CB8AC3E}">
        <p14:creationId xmlns:p14="http://schemas.microsoft.com/office/powerpoint/2010/main" val="3545514761"/>
      </p:ext>
    </p:extLst>
  </p:cSld>
  <p:clrMapOvr>
    <a:masterClrMapping/>
  </p:clrMapOvr>
  <p:transition spd="slow">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pPr>
              <a:defRPr/>
            </a:pPr>
            <a:fld id="{232B3E6A-8BEB-48D9-B3C5-E371D8CBC204}" type="datetimeFigureOut">
              <a:rPr lang="es-PE" smtClean="0"/>
              <a:pPr>
                <a:defRPr/>
              </a:pPr>
              <a:t>04/02/2016</a:t>
            </a:fld>
            <a:endParaRPr lang="es-PE" dirty="0"/>
          </a:p>
        </p:txBody>
      </p:sp>
      <p:sp>
        <p:nvSpPr>
          <p:cNvPr id="6" name="Footer Placeholder 5"/>
          <p:cNvSpPr>
            <a:spLocks noGrp="1"/>
          </p:cNvSpPr>
          <p:nvPr>
            <p:ph type="ftr" sz="quarter" idx="11"/>
          </p:nvPr>
        </p:nvSpPr>
        <p:spPr/>
        <p:txBody>
          <a:bodyPr/>
          <a:lstStyle/>
          <a:p>
            <a:pPr>
              <a:defRPr/>
            </a:pPr>
            <a:endParaRPr lang="es-PE" dirty="0"/>
          </a:p>
        </p:txBody>
      </p:sp>
      <p:sp>
        <p:nvSpPr>
          <p:cNvPr id="7" name="Slide Number Placeholder 6"/>
          <p:cNvSpPr>
            <a:spLocks noGrp="1"/>
          </p:cNvSpPr>
          <p:nvPr>
            <p:ph type="sldNum" sz="quarter" idx="12"/>
          </p:nvPr>
        </p:nvSpPr>
        <p:spPr/>
        <p:txBody>
          <a:bodyPr/>
          <a:lstStyle/>
          <a:p>
            <a:pPr>
              <a:defRPr/>
            </a:pPr>
            <a:fld id="{F45E972B-5362-4B07-931F-D55B082CC966}" type="slidenum">
              <a:rPr lang="es-PE" smtClean="0"/>
              <a:pPr>
                <a:defRPr/>
              </a:pPr>
              <a:t>‹Nº›</a:t>
            </a:fld>
            <a:endParaRPr lang="es-PE" dirty="0"/>
          </a:p>
        </p:txBody>
      </p:sp>
    </p:spTree>
    <p:extLst>
      <p:ext uri="{BB962C8B-B14F-4D97-AF65-F5344CB8AC3E}">
        <p14:creationId xmlns:p14="http://schemas.microsoft.com/office/powerpoint/2010/main" val="272441740"/>
      </p:ext>
    </p:extLst>
  </p:cSld>
  <p:clrMapOvr>
    <a:masterClrMapping/>
  </p:clrMapOvr>
  <p:transition spd="slow">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E8BD34E6-D587-4538-8751-35AA832FF4F2}" type="datetimeFigureOut">
              <a:rPr lang="es-PE" smtClean="0"/>
              <a:pPr>
                <a:defRPr/>
              </a:pPr>
              <a:t>04/02/2016</a:t>
            </a:fld>
            <a:endParaRPr lang="es-PE"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s-PE"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pPr>
              <a:defRPr/>
            </a:pPr>
            <a:fld id="{0BF59C7D-FFDB-4598-A305-7FCA7A7770B6}" type="slidenum">
              <a:rPr lang="es-PE" smtClean="0"/>
              <a:pPr>
                <a:defRPr/>
              </a:pPr>
              <a:t>‹Nº›</a:t>
            </a:fld>
            <a:endParaRPr lang="es-PE" dirty="0"/>
          </a:p>
        </p:txBody>
      </p:sp>
    </p:spTree>
    <p:extLst>
      <p:ext uri="{BB962C8B-B14F-4D97-AF65-F5344CB8AC3E}">
        <p14:creationId xmlns:p14="http://schemas.microsoft.com/office/powerpoint/2010/main" val="2470063111"/>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 id="2147484113" r:id="rId13"/>
    <p:sldLayoutId id="2147484114" r:id="rId14"/>
    <p:sldLayoutId id="2147484115" r:id="rId15"/>
    <p:sldLayoutId id="2147484116" r:id="rId16"/>
  </p:sldLayoutIdLst>
  <p:transition spd="slow">
    <p:wipe dir="r"/>
  </p:transition>
  <p:timing>
    <p:tnLst>
      <p:par>
        <p:cTn id="1" dur="indefinite" restart="never" nodeType="tmRoot"/>
      </p:par>
    </p:tnLst>
  </p:timing>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467544" y="523654"/>
            <a:ext cx="4992443" cy="1935647"/>
          </a:xfrm>
          <a:prstGeom prst="rect">
            <a:avLst/>
          </a:prstGeom>
          <a:noFill/>
          <a:ln w="9525">
            <a:noFill/>
            <a:miter lim="800000"/>
            <a:headEnd/>
            <a:tailEnd/>
          </a:ln>
          <a:effectLst/>
        </p:spPr>
        <p:txBody>
          <a:bodyPr anchor="ctr"/>
          <a:lstStyle/>
          <a:p>
            <a:pPr algn="ctr" fontAlgn="auto">
              <a:spcBef>
                <a:spcPts val="0"/>
              </a:spcBef>
              <a:spcAft>
                <a:spcPts val="0"/>
              </a:spcAft>
              <a:defRPr/>
            </a:pPr>
            <a:r>
              <a:rPr lang="es-ES_tradnl" sz="2800" b="1" dirty="0" smtClean="0">
                <a:solidFill>
                  <a:srgbClr val="33CCCC"/>
                </a:solidFill>
                <a:effectLst>
                  <a:outerShdw blurRad="38100" dist="38100" dir="2700000" algn="tl">
                    <a:srgbClr val="000000">
                      <a:alpha val="43137"/>
                    </a:srgbClr>
                  </a:outerShdw>
                </a:effectLst>
                <a:latin typeface="Arial "/>
                <a:ea typeface="Verdana" pitchFamily="34" charset="0"/>
                <a:cs typeface="Verdana" pitchFamily="34" charset="0"/>
              </a:rPr>
              <a:t>“UNIVERSIDAD NACIONAL DE INGENIERIA</a:t>
            </a:r>
            <a:r>
              <a:rPr lang="es-ES_tradnl" sz="3800" b="1" dirty="0" smtClean="0">
                <a:solidFill>
                  <a:srgbClr val="33CCCC"/>
                </a:solidFill>
                <a:effectLst>
                  <a:outerShdw blurRad="38100" dist="38100" dir="2700000" algn="tl">
                    <a:srgbClr val="000000">
                      <a:alpha val="43137"/>
                    </a:srgbClr>
                  </a:outerShdw>
                </a:effectLst>
                <a:latin typeface="Arial "/>
                <a:ea typeface="Verdana" pitchFamily="34" charset="0"/>
                <a:cs typeface="Verdana" pitchFamily="34" charset="0"/>
              </a:rPr>
              <a:t>”</a:t>
            </a:r>
            <a:r>
              <a:rPr lang="es-ES_tradnl" sz="1400" b="1" dirty="0">
                <a:solidFill>
                  <a:srgbClr val="33CCCC"/>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
            </a:r>
            <a:br>
              <a:rPr lang="es-ES_tradnl" sz="1400" b="1" dirty="0">
                <a:solidFill>
                  <a:srgbClr val="33CCCC"/>
                </a:solidFill>
                <a:effectLst>
                  <a:outerShdw blurRad="38100" dist="38100" dir="2700000" algn="tl">
                    <a:srgbClr val="000000">
                      <a:alpha val="43137"/>
                    </a:srgbClr>
                  </a:outerShdw>
                </a:effectLst>
                <a:latin typeface="Verdana" pitchFamily="34" charset="0"/>
                <a:ea typeface="Verdana" pitchFamily="34" charset="0"/>
                <a:cs typeface="Verdana" pitchFamily="34" charset="0"/>
              </a:rPr>
            </a:br>
            <a:endParaRPr lang="es-ES_tradnl" b="1" dirty="0" smtClean="0">
              <a:solidFill>
                <a:srgbClr val="FFC000"/>
              </a:solidFill>
              <a:effectLst>
                <a:outerShdw blurRad="38100" dist="38100" dir="2700000" algn="tl">
                  <a:srgbClr val="000000">
                    <a:alpha val="43137"/>
                  </a:srgbClr>
                </a:outerShdw>
              </a:effectLst>
              <a:latin typeface="Arial "/>
              <a:ea typeface="Verdana" pitchFamily="34" charset="0"/>
              <a:cs typeface="Verdana" pitchFamily="34" charset="0"/>
            </a:endParaRPr>
          </a:p>
          <a:p>
            <a:pPr algn="ctr" fontAlgn="auto">
              <a:lnSpc>
                <a:spcPct val="60000"/>
              </a:lnSpc>
              <a:spcBef>
                <a:spcPts val="0"/>
              </a:spcBef>
              <a:spcAft>
                <a:spcPts val="0"/>
              </a:spcAft>
              <a:defRPr/>
            </a:pPr>
            <a:r>
              <a:rPr lang="es-ES_tradnl" sz="2000" b="1" dirty="0" smtClean="0">
                <a:solidFill>
                  <a:srgbClr val="FFC000"/>
                </a:solidFill>
                <a:effectLst>
                  <a:outerShdw blurRad="38100" dist="38100" dir="2700000" algn="tl">
                    <a:srgbClr val="000000">
                      <a:alpha val="43137"/>
                    </a:srgbClr>
                  </a:outerShdw>
                </a:effectLst>
                <a:latin typeface="Arial "/>
                <a:ea typeface="Verdana" pitchFamily="34" charset="0"/>
                <a:cs typeface="Verdana" pitchFamily="34" charset="0"/>
              </a:rPr>
              <a:t>CURSO : Ms PROJECT</a:t>
            </a:r>
            <a:endParaRPr lang="es-ES_tradnl" sz="3200" b="1" dirty="0">
              <a:solidFill>
                <a:srgbClr val="C00000"/>
              </a:solidFill>
              <a:effectLst>
                <a:outerShdw blurRad="38100" dist="38100" dir="2700000" algn="tl">
                  <a:srgbClr val="000000">
                    <a:alpha val="43137"/>
                  </a:srgbClr>
                </a:outerShdw>
              </a:effectLst>
              <a:latin typeface="Arial "/>
              <a:cs typeface="+mn-cs"/>
            </a:endParaRPr>
          </a:p>
        </p:txBody>
      </p:sp>
      <p:sp>
        <p:nvSpPr>
          <p:cNvPr id="7173" name="Text Box 7"/>
          <p:cNvSpPr txBox="1">
            <a:spLocks noChangeArrowheads="1"/>
          </p:cNvSpPr>
          <p:nvPr/>
        </p:nvSpPr>
        <p:spPr bwMode="auto">
          <a:xfrm>
            <a:off x="5327650" y="6453336"/>
            <a:ext cx="3816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s-ES_tradnl" sz="2000" b="1" dirty="0" smtClean="0">
                <a:solidFill>
                  <a:srgbClr val="FFC000"/>
                </a:solidFill>
                <a:latin typeface="Times New Roman" pitchFamily="18" charset="0"/>
              </a:rPr>
              <a:t>LIMA, FEBRERO </a:t>
            </a:r>
            <a:r>
              <a:rPr lang="es-ES_tradnl" sz="2000" b="1" dirty="0">
                <a:solidFill>
                  <a:srgbClr val="FFC000"/>
                </a:solidFill>
                <a:latin typeface="Times New Roman" pitchFamily="18" charset="0"/>
              </a:rPr>
              <a:t>DEL </a:t>
            </a:r>
            <a:r>
              <a:rPr lang="es-ES_tradnl" sz="2000" b="1" dirty="0" smtClean="0">
                <a:solidFill>
                  <a:srgbClr val="FFC000"/>
                </a:solidFill>
                <a:latin typeface="Times New Roman" pitchFamily="18" charset="0"/>
              </a:rPr>
              <a:t>2016</a:t>
            </a:r>
            <a:r>
              <a:rPr lang="es-ES_tradnl" sz="1250" b="1" dirty="0" smtClean="0">
                <a:solidFill>
                  <a:srgbClr val="FFC000"/>
                </a:solidFill>
                <a:latin typeface="Times New Roman" pitchFamily="18" charset="0"/>
              </a:rPr>
              <a:t>.</a:t>
            </a:r>
            <a:endParaRPr lang="es-ES_tradnl" sz="1250" dirty="0">
              <a:solidFill>
                <a:srgbClr val="FFC000"/>
              </a:solidFill>
              <a:latin typeface="Times New Roman" pitchFamily="18" charset="0"/>
            </a:endParaRPr>
          </a:p>
        </p:txBody>
      </p:sp>
      <p:sp>
        <p:nvSpPr>
          <p:cNvPr id="10" name="Rectangle 1"/>
          <p:cNvSpPr>
            <a:spLocks noChangeArrowheads="1"/>
          </p:cNvSpPr>
          <p:nvPr/>
        </p:nvSpPr>
        <p:spPr bwMode="auto">
          <a:xfrm>
            <a:off x="238173" y="3316693"/>
            <a:ext cx="8715436" cy="1138773"/>
          </a:xfrm>
          <a:prstGeom prst="rect">
            <a:avLst/>
          </a:prstGeom>
          <a:noFill/>
          <a:ln w="9525">
            <a:noFill/>
            <a:miter lim="800000"/>
            <a:headEnd/>
            <a:tailEnd/>
          </a:ln>
          <a:effectLst/>
        </p:spPr>
        <p:txBody>
          <a:bodyPr anchor="ctr">
            <a:spAutoFit/>
          </a:bodyPr>
          <a:lstStyle/>
          <a:p>
            <a:pPr marL="93663">
              <a:tabLst>
                <a:tab pos="2806700" algn="ctr"/>
                <a:tab pos="5611813" algn="r"/>
              </a:tabLst>
              <a:defRPr/>
            </a:pPr>
            <a:r>
              <a:rPr lang="es-PE" sz="2400" b="1" dirty="0" smtClean="0">
                <a:solidFill>
                  <a:srgbClr val="DAA600"/>
                </a:solidFill>
                <a:latin typeface="+mj-lt"/>
                <a:cs typeface="+mn-cs"/>
              </a:rPr>
              <a:t>TEMA:</a:t>
            </a:r>
          </a:p>
          <a:p>
            <a:pPr algn="ctr">
              <a:tabLst>
                <a:tab pos="2806700" algn="ctr"/>
                <a:tab pos="5611813" algn="r"/>
              </a:tabLst>
              <a:defRPr/>
            </a:pPr>
            <a:r>
              <a:rPr lang="es-PE" sz="2200" b="1" dirty="0" smtClean="0">
                <a:latin typeface="Arial Narrow" pitchFamily="34" charset="0"/>
                <a:cs typeface="+mn-cs"/>
              </a:rPr>
              <a:t>“SUSTENTACION DE LA PROGRAMACION DE CARRETERRA, </a:t>
            </a:r>
            <a:r>
              <a:rPr lang="es-PE" sz="2200" b="1" dirty="0" smtClean="0">
                <a:latin typeface="Arial Narrow" pitchFamily="34" charset="0"/>
                <a:cs typeface="+mn-cs"/>
              </a:rPr>
              <a:t>DISTRITO DE HUARMACA, PROVINCIA DE HUANCABAMBA, REGION PIURA”</a:t>
            </a:r>
            <a:endParaRPr lang="es-PE" sz="2200" b="1" kern="10" dirty="0">
              <a:ln w="9525">
                <a:solidFill>
                  <a:srgbClr val="000000"/>
                </a:solidFill>
                <a:round/>
                <a:headEnd/>
                <a:tailEnd/>
              </a:ln>
              <a:effectLst>
                <a:outerShdw dist="107763" dir="2700000" algn="ctr" rotWithShape="0">
                  <a:srgbClr val="868686">
                    <a:alpha val="50000"/>
                  </a:srgbClr>
                </a:outerShdw>
              </a:effectLst>
              <a:latin typeface="Arial Narrow" pitchFamily="34" charset="0"/>
              <a:cs typeface="+mn-cs"/>
            </a:endParaRPr>
          </a:p>
        </p:txBody>
      </p:sp>
      <p:sp>
        <p:nvSpPr>
          <p:cNvPr id="7177" name="Text Box 9"/>
          <p:cNvSpPr txBox="1">
            <a:spLocks noChangeArrowheads="1"/>
          </p:cNvSpPr>
          <p:nvPr/>
        </p:nvSpPr>
        <p:spPr bwMode="auto">
          <a:xfrm>
            <a:off x="323528" y="4797152"/>
            <a:ext cx="8174112" cy="770532"/>
          </a:xfrm>
          <a:prstGeom prst="rect">
            <a:avLst/>
          </a:prstGeom>
          <a:noFill/>
          <a:ln w="9525">
            <a:noFill/>
            <a:miter lim="800000"/>
            <a:headEnd/>
            <a:tailEnd/>
          </a:ln>
        </p:spPr>
        <p:txBody>
          <a:bodyPr wrap="square" bIns="46800">
            <a:spAutoFit/>
          </a:bodyPr>
          <a:lstStyle/>
          <a:p>
            <a:pPr>
              <a:defRPr/>
            </a:pPr>
            <a:r>
              <a:rPr lang="es-PE" sz="2400" b="1" dirty="0" smtClean="0">
                <a:solidFill>
                  <a:srgbClr val="DAA600"/>
                </a:solidFill>
                <a:latin typeface="+mj-lt"/>
                <a:cs typeface="+mn-cs"/>
              </a:rPr>
              <a:t>RESPONSABLES:</a:t>
            </a:r>
            <a:endParaRPr lang="es-PE" sz="2400" b="1" dirty="0">
              <a:solidFill>
                <a:srgbClr val="DAA600"/>
              </a:solidFill>
              <a:latin typeface="+mj-lt"/>
              <a:cs typeface="+mn-cs"/>
            </a:endParaRPr>
          </a:p>
          <a:p>
            <a:pPr>
              <a:defRPr/>
            </a:pPr>
            <a:r>
              <a:rPr lang="es-PE" sz="2000" b="1" dirty="0">
                <a:latin typeface="Arial Narrow" pitchFamily="34" charset="0"/>
                <a:cs typeface="+mn-cs"/>
              </a:rPr>
              <a:t>		</a:t>
            </a:r>
            <a:r>
              <a:rPr lang="es-PE" sz="2000" b="1" dirty="0" smtClean="0">
                <a:latin typeface="Arial Narrow" pitchFamily="34" charset="0"/>
                <a:cs typeface="+mn-cs"/>
              </a:rPr>
              <a:t>BECERRA RAMIREZ JOEL DAVID</a:t>
            </a:r>
            <a:endParaRPr lang="es-ES_tradnl" sz="2000" b="1" dirty="0">
              <a:latin typeface="Arial Narrow" pitchFamily="34" charset="0"/>
              <a:cs typeface="+mn-cs"/>
            </a:endParaRPr>
          </a:p>
        </p:txBody>
      </p:sp>
      <p:pic>
        <p:nvPicPr>
          <p:cNvPr id="2" name="Imagen 1"/>
          <p:cNvPicPr>
            <a:picLocks noChangeAspect="1"/>
          </p:cNvPicPr>
          <p:nvPr/>
        </p:nvPicPr>
        <p:blipFill>
          <a:blip r:embed="rId2"/>
          <a:stretch>
            <a:fillRect/>
          </a:stretch>
        </p:blipFill>
        <p:spPr>
          <a:xfrm>
            <a:off x="5327650" y="366201"/>
            <a:ext cx="3304315" cy="2840072"/>
          </a:xfrm>
          <a:prstGeom prst="rect">
            <a:avLst/>
          </a:prstGeom>
        </p:spPr>
      </p:pic>
    </p:spTree>
  </p:cSld>
  <p:clrMapOvr>
    <a:masterClrMapping/>
  </p:clrMapOvr>
  <p:transition spd="slow">
    <p:split orient="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722281" y="364594"/>
            <a:ext cx="5153975" cy="400110"/>
          </a:xfrm>
          <a:prstGeom prst="rect">
            <a:avLst/>
          </a:prstGeom>
        </p:spPr>
        <p:txBody>
          <a:bodyPr wrap="none">
            <a:spAutoFit/>
          </a:bodyPr>
          <a:lstStyle/>
          <a:p>
            <a:r>
              <a:rPr lang="es-PE" sz="2000" b="1" dirty="0">
                <a:solidFill>
                  <a:srgbClr val="00B0F0"/>
                </a:solidFill>
                <a:latin typeface="Elephant" panose="02020904090505020303" pitchFamily="18" charset="0"/>
              </a:rPr>
              <a:t>MARCO </a:t>
            </a:r>
            <a:r>
              <a:rPr lang="es-PE" sz="2000" b="1" dirty="0" smtClean="0">
                <a:solidFill>
                  <a:srgbClr val="00B0F0"/>
                </a:solidFill>
                <a:latin typeface="Elephant" panose="02020904090505020303" pitchFamily="18" charset="0"/>
              </a:rPr>
              <a:t>TEÓRICO  Y NORMATIVO</a:t>
            </a:r>
            <a:endParaRPr lang="es-PE" sz="2000" dirty="0">
              <a:solidFill>
                <a:srgbClr val="00B0F0"/>
              </a:solidFill>
              <a:latin typeface="Elephant" panose="02020904090505020303" pitchFamily="18" charset="0"/>
            </a:endParaRPr>
          </a:p>
        </p:txBody>
      </p:sp>
      <p:sp>
        <p:nvSpPr>
          <p:cNvPr id="3" name="2 Rectángulo"/>
          <p:cNvSpPr/>
          <p:nvPr/>
        </p:nvSpPr>
        <p:spPr>
          <a:xfrm>
            <a:off x="611560" y="900009"/>
            <a:ext cx="7776864" cy="646331"/>
          </a:xfrm>
          <a:prstGeom prst="rect">
            <a:avLst/>
          </a:prstGeom>
        </p:spPr>
        <p:txBody>
          <a:bodyPr wrap="square">
            <a:spAutoFit/>
          </a:bodyPr>
          <a:lstStyle/>
          <a:p>
            <a:pPr algn="just"/>
            <a:r>
              <a:rPr lang="es-PE" dirty="0"/>
              <a:t>El marco </a:t>
            </a:r>
            <a:r>
              <a:rPr lang="es-PE" dirty="0" smtClean="0"/>
              <a:t>teórico y normativo </a:t>
            </a:r>
            <a:r>
              <a:rPr lang="es-PE" dirty="0"/>
              <a:t>consultado para el presente proyecto ha sido de los siguientes documentos:</a:t>
            </a:r>
          </a:p>
        </p:txBody>
      </p:sp>
      <p:pic>
        <p:nvPicPr>
          <p:cNvPr id="5" name="Imagen 4"/>
          <p:cNvPicPr>
            <a:picLocks noChangeAspect="1"/>
          </p:cNvPicPr>
          <p:nvPr/>
        </p:nvPicPr>
        <p:blipFill rotWithShape="1">
          <a:blip r:embed="rId2"/>
          <a:srcRect l="35957" t="13709" r="33347" b="10697"/>
          <a:stretch/>
        </p:blipFill>
        <p:spPr>
          <a:xfrm>
            <a:off x="2555776" y="2060846"/>
            <a:ext cx="2023468" cy="2801725"/>
          </a:xfrm>
          <a:prstGeom prst="rect">
            <a:avLst/>
          </a:prstGeom>
        </p:spPr>
      </p:pic>
      <p:pic>
        <p:nvPicPr>
          <p:cNvPr id="7" name="Imagen 6"/>
          <p:cNvPicPr>
            <a:picLocks noChangeAspect="1"/>
          </p:cNvPicPr>
          <p:nvPr/>
        </p:nvPicPr>
        <p:blipFill rotWithShape="1">
          <a:blip r:embed="rId3"/>
          <a:srcRect l="34504" t="11610" r="32843" b="5704"/>
          <a:stretch/>
        </p:blipFill>
        <p:spPr>
          <a:xfrm>
            <a:off x="4657282" y="2060846"/>
            <a:ext cx="1967879" cy="2801725"/>
          </a:xfrm>
          <a:prstGeom prst="rect">
            <a:avLst/>
          </a:prstGeom>
        </p:spPr>
      </p:pic>
      <p:pic>
        <p:nvPicPr>
          <p:cNvPr id="8" name="Imagen 7"/>
          <p:cNvPicPr>
            <a:picLocks noChangeAspect="1"/>
          </p:cNvPicPr>
          <p:nvPr/>
        </p:nvPicPr>
        <p:blipFill rotWithShape="1">
          <a:blip r:embed="rId4"/>
          <a:srcRect l="34504" t="11610" r="32843" b="5704"/>
          <a:stretch/>
        </p:blipFill>
        <p:spPr>
          <a:xfrm>
            <a:off x="6708577" y="2060846"/>
            <a:ext cx="1967879" cy="2801725"/>
          </a:xfrm>
          <a:prstGeom prst="rect">
            <a:avLst/>
          </a:prstGeom>
        </p:spPr>
      </p:pic>
      <p:sp>
        <p:nvSpPr>
          <p:cNvPr id="9" name="2 Marcador de contenido"/>
          <p:cNvSpPr txBox="1">
            <a:spLocks/>
          </p:cNvSpPr>
          <p:nvPr/>
        </p:nvSpPr>
        <p:spPr bwMode="auto">
          <a:xfrm>
            <a:off x="515890" y="5229201"/>
            <a:ext cx="833896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defRPr/>
            </a:pPr>
            <a:r>
              <a:rPr lang="es-PE" sz="1800" dirty="0" smtClean="0">
                <a:latin typeface="Arial "/>
              </a:rPr>
              <a:t>Manual de dispositivos de control del transito automotor para calles y carreteras</a:t>
            </a:r>
            <a:endParaRPr lang="es-PE" altLang="es-PE" sz="1800" dirty="0" smtClean="0">
              <a:latin typeface="Arial "/>
              <a:cs typeface="Arial" charset="0"/>
            </a:endParaRPr>
          </a:p>
          <a:p>
            <a:pPr marL="0" indent="0" algn="just">
              <a:buNone/>
              <a:defRPr/>
            </a:pPr>
            <a:endParaRPr lang="es-PE" altLang="es-PE" sz="1800" dirty="0" smtClean="0">
              <a:latin typeface="Arial" charset="0"/>
              <a:cs typeface="Arial" charset="0"/>
            </a:endParaRPr>
          </a:p>
          <a:p>
            <a:pPr marL="0" indent="0">
              <a:buFont typeface="Arial" charset="0"/>
              <a:buNone/>
              <a:defRPr/>
            </a:pPr>
            <a:endParaRPr lang="es-PE" altLang="es-PE" sz="1800" dirty="0" smtClean="0"/>
          </a:p>
        </p:txBody>
      </p:sp>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768" y="2060846"/>
            <a:ext cx="2016000" cy="2821225"/>
          </a:xfrm>
          <a:prstGeom prst="rect">
            <a:avLst/>
          </a:prstGeom>
        </p:spPr>
      </p:pic>
    </p:spTree>
    <p:extLst>
      <p:ext uri="{BB962C8B-B14F-4D97-AF65-F5344CB8AC3E}">
        <p14:creationId xmlns:p14="http://schemas.microsoft.com/office/powerpoint/2010/main" val="2478682230"/>
      </p:ext>
    </p:extLst>
  </p:cSld>
  <p:clrMapOvr>
    <a:masterClrMapping/>
  </p:clrMapOvr>
  <p:transition spd="slow">
    <p:split orient="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46856" y="1700808"/>
            <a:ext cx="8229600" cy="2592288"/>
          </a:xfrm>
          <a:prstGeom prst="rect">
            <a:avLst/>
          </a:prstGeom>
        </p:spPr>
        <p:txBody>
          <a:bodyPr anchor="ctr"/>
          <a:lstStyle/>
          <a:p>
            <a:pPr algn="ctr" fontAlgn="auto">
              <a:spcAft>
                <a:spcPts val="0"/>
              </a:spcAft>
              <a:defRPr/>
            </a:pPr>
            <a:r>
              <a:rPr lang="es-ES" sz="3200" u="sng" dirty="0" smtClean="0">
                <a:solidFill>
                  <a:srgbClr val="00B0F0"/>
                </a:solidFill>
                <a:latin typeface="Elephant" panose="02020904090505020303" pitchFamily="18" charset="0"/>
                <a:ea typeface="+mj-ea"/>
                <a:cs typeface="+mj-cs"/>
              </a:rPr>
              <a:t>CAPÍTULO III</a:t>
            </a:r>
          </a:p>
          <a:p>
            <a:pPr algn="ctr" fontAlgn="auto">
              <a:spcAft>
                <a:spcPts val="0"/>
              </a:spcAft>
              <a:defRPr/>
            </a:pPr>
            <a:endParaRPr lang="es-ES" sz="4000" u="sng" dirty="0">
              <a:solidFill>
                <a:srgbClr val="FF0000"/>
              </a:solidFill>
              <a:latin typeface="Elephant" panose="02020904090505020303" pitchFamily="18" charset="0"/>
              <a:ea typeface="+mj-ea"/>
              <a:cs typeface="+mj-cs"/>
            </a:endParaRPr>
          </a:p>
          <a:p>
            <a:pPr algn="ctr" fontAlgn="auto">
              <a:spcAft>
                <a:spcPts val="0"/>
              </a:spcAft>
              <a:defRPr/>
            </a:pPr>
            <a:r>
              <a:rPr lang="es-ES" sz="4800" dirty="0" smtClean="0">
                <a:solidFill>
                  <a:srgbClr val="FF0000"/>
                </a:solidFill>
                <a:latin typeface="Elephant" panose="02020904090505020303" pitchFamily="18" charset="0"/>
                <a:ea typeface="+mj-ea"/>
                <a:cs typeface="+mj-cs"/>
              </a:rPr>
              <a:t>ESTUDIOS BÁSICOS</a:t>
            </a:r>
            <a:endParaRPr lang="es-ES" sz="4800" dirty="0">
              <a:solidFill>
                <a:srgbClr val="FF0000"/>
              </a:solidFill>
              <a:latin typeface="Elephant" panose="02020904090505020303" pitchFamily="18" charset="0"/>
              <a:ea typeface="+mj-ea"/>
              <a:cs typeface="+mj-cs"/>
            </a:endParaRPr>
          </a:p>
        </p:txBody>
      </p:sp>
    </p:spTree>
    <p:extLst>
      <p:ext uri="{BB962C8B-B14F-4D97-AF65-F5344CB8AC3E}">
        <p14:creationId xmlns:p14="http://schemas.microsoft.com/office/powerpoint/2010/main" val="1792810914"/>
      </p:ext>
    </p:extLst>
  </p:cSld>
  <p:clrMapOvr>
    <a:masterClrMapping/>
  </p:clrMapOvr>
  <p:transition spd="slow">
    <p:split orient="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p:cNvSpPr/>
          <p:nvPr/>
        </p:nvSpPr>
        <p:spPr>
          <a:xfrm>
            <a:off x="323528" y="116632"/>
            <a:ext cx="8376223" cy="461665"/>
          </a:xfrm>
          <a:prstGeom prst="rect">
            <a:avLst/>
          </a:prstGeom>
        </p:spPr>
        <p:txBody>
          <a:bodyPr wrap="square">
            <a:spAutoFit/>
          </a:bodyPr>
          <a:lstStyle/>
          <a:p>
            <a:pPr algn="ctr">
              <a:defRPr/>
            </a:pPr>
            <a:r>
              <a:rPr lang="es-PE" sz="2400" u="sng" dirty="0" smtClean="0">
                <a:solidFill>
                  <a:srgbClr val="FFC000"/>
                </a:solidFill>
                <a:latin typeface="Arial Black" panose="020B0A04020102020204" pitchFamily="34" charset="0"/>
              </a:rPr>
              <a:t>3.2  ESTUDIO  DE  SUELOS</a:t>
            </a:r>
            <a:endParaRPr lang="es-PE" sz="2400" dirty="0">
              <a:latin typeface="Arial Black" panose="020B0A04020102020204" pitchFamily="34" charset="0"/>
            </a:endParaRPr>
          </a:p>
        </p:txBody>
      </p:sp>
      <p:sp>
        <p:nvSpPr>
          <p:cNvPr id="5" name="4 Rectángulo"/>
          <p:cNvSpPr/>
          <p:nvPr/>
        </p:nvSpPr>
        <p:spPr>
          <a:xfrm>
            <a:off x="467544" y="635204"/>
            <a:ext cx="4583306" cy="369332"/>
          </a:xfrm>
          <a:prstGeom prst="rect">
            <a:avLst/>
          </a:prstGeom>
        </p:spPr>
        <p:txBody>
          <a:bodyPr wrap="none">
            <a:spAutoFit/>
          </a:bodyPr>
          <a:lstStyle/>
          <a:p>
            <a:r>
              <a:rPr lang="es-ES_tradnl" b="1" dirty="0">
                <a:solidFill>
                  <a:srgbClr val="33CCCC"/>
                </a:solidFill>
              </a:rPr>
              <a:t>3.2.2  INVESTIGACIONES REALIZADAS:</a:t>
            </a:r>
            <a:endParaRPr lang="es-PE" dirty="0">
              <a:solidFill>
                <a:srgbClr val="33CCCC"/>
              </a:solidFill>
            </a:endParaRPr>
          </a:p>
        </p:txBody>
      </p:sp>
      <p:sp>
        <p:nvSpPr>
          <p:cNvPr id="6" name="5 Rectángulo"/>
          <p:cNvSpPr/>
          <p:nvPr/>
        </p:nvSpPr>
        <p:spPr>
          <a:xfrm>
            <a:off x="478850" y="1146230"/>
            <a:ext cx="6613430" cy="338554"/>
          </a:xfrm>
          <a:prstGeom prst="rect">
            <a:avLst/>
          </a:prstGeom>
        </p:spPr>
        <p:txBody>
          <a:bodyPr wrap="square">
            <a:spAutoFit/>
          </a:bodyPr>
          <a:lstStyle/>
          <a:p>
            <a:pPr lvl="0"/>
            <a:r>
              <a:rPr lang="es-ES" sz="1600" b="1" dirty="0"/>
              <a:t>A</a:t>
            </a:r>
            <a:r>
              <a:rPr lang="es-ES" sz="1600" b="1" dirty="0" smtClean="0"/>
              <a:t>.- EXPLORACIÓN </a:t>
            </a:r>
            <a:r>
              <a:rPr lang="es-ES" sz="1600" b="1" dirty="0"/>
              <a:t>EN EL TERRENO DE FUNDACIÓN. </a:t>
            </a:r>
            <a:endParaRPr lang="es-PE" sz="1600" b="1" dirty="0"/>
          </a:p>
        </p:txBody>
      </p:sp>
      <p:sp>
        <p:nvSpPr>
          <p:cNvPr id="7" name="6 Rectángulo"/>
          <p:cNvSpPr/>
          <p:nvPr/>
        </p:nvSpPr>
        <p:spPr>
          <a:xfrm>
            <a:off x="827584" y="1445875"/>
            <a:ext cx="7872167" cy="830997"/>
          </a:xfrm>
          <a:prstGeom prst="rect">
            <a:avLst/>
          </a:prstGeom>
        </p:spPr>
        <p:txBody>
          <a:bodyPr wrap="square">
            <a:spAutoFit/>
          </a:bodyPr>
          <a:lstStyle/>
          <a:p>
            <a:pPr algn="just"/>
            <a:r>
              <a:rPr lang="es-PE" sz="1600" dirty="0">
                <a:latin typeface="Arial" panose="020B0604020202020204" pitchFamily="34" charset="0"/>
                <a:cs typeface="Arial" panose="020B0604020202020204" pitchFamily="34" charset="0"/>
              </a:rPr>
              <a:t>Para conocer las propiedades del suelo de fundación del tramo en estudio se han realizado Pozos a Cielo Abierto o Calicatas para determinar las características mecánicas del terreno.</a:t>
            </a:r>
          </a:p>
        </p:txBody>
      </p:sp>
      <p:sp>
        <p:nvSpPr>
          <p:cNvPr id="8" name="7 Rectángulo"/>
          <p:cNvSpPr/>
          <p:nvPr/>
        </p:nvSpPr>
        <p:spPr>
          <a:xfrm>
            <a:off x="395536" y="2226350"/>
            <a:ext cx="2771784" cy="338554"/>
          </a:xfrm>
          <a:prstGeom prst="rect">
            <a:avLst/>
          </a:prstGeom>
        </p:spPr>
        <p:txBody>
          <a:bodyPr wrap="none">
            <a:spAutoFit/>
          </a:bodyPr>
          <a:lstStyle/>
          <a:p>
            <a:r>
              <a:rPr lang="es-PE" sz="1600" b="1" dirty="0"/>
              <a:t> </a:t>
            </a:r>
            <a:r>
              <a:rPr lang="es-PE" sz="1600" b="1" dirty="0" smtClean="0"/>
              <a:t>B.- </a:t>
            </a:r>
            <a:r>
              <a:rPr lang="es-ES" sz="1600" b="1" dirty="0" smtClean="0"/>
              <a:t>TOMA </a:t>
            </a:r>
            <a:r>
              <a:rPr lang="es-ES" sz="1600" b="1" dirty="0"/>
              <a:t>DE MUESTRAS.</a:t>
            </a:r>
            <a:endParaRPr lang="es-PE" sz="1600" dirty="0"/>
          </a:p>
        </p:txBody>
      </p:sp>
      <p:sp>
        <p:nvSpPr>
          <p:cNvPr id="10" name="9 Rectángulo"/>
          <p:cNvSpPr/>
          <p:nvPr/>
        </p:nvSpPr>
        <p:spPr>
          <a:xfrm>
            <a:off x="755576" y="3162454"/>
            <a:ext cx="7488832" cy="338554"/>
          </a:xfrm>
          <a:prstGeom prst="rect">
            <a:avLst/>
          </a:prstGeom>
        </p:spPr>
        <p:txBody>
          <a:bodyPr wrap="square">
            <a:spAutoFit/>
          </a:bodyPr>
          <a:lstStyle/>
          <a:p>
            <a:pPr algn="ctr"/>
            <a:r>
              <a:rPr lang="es-PE" sz="1600" b="1" dirty="0">
                <a:latin typeface="Arial" panose="020B0604020202020204" pitchFamily="34" charset="0"/>
                <a:cs typeface="Arial" panose="020B0604020202020204" pitchFamily="34" charset="0"/>
              </a:rPr>
              <a:t>CUADRO N° </a:t>
            </a:r>
            <a:r>
              <a:rPr lang="es-PE" sz="1600" b="1" dirty="0" smtClean="0">
                <a:latin typeface="Arial" panose="020B0604020202020204" pitchFamily="34" charset="0"/>
                <a:cs typeface="Arial" panose="020B0604020202020204" pitchFamily="34" charset="0"/>
              </a:rPr>
              <a:t>08:</a:t>
            </a:r>
            <a:r>
              <a:rPr lang="es-PE" sz="1600" dirty="0" smtClean="0">
                <a:latin typeface="Arial" panose="020B0604020202020204" pitchFamily="34" charset="0"/>
                <a:cs typeface="Arial" panose="020B0604020202020204" pitchFamily="34" charset="0"/>
              </a:rPr>
              <a:t> </a:t>
            </a:r>
            <a:r>
              <a:rPr lang="es-PE" sz="1600" dirty="0">
                <a:latin typeface="Arial" panose="020B0604020202020204" pitchFamily="34" charset="0"/>
                <a:cs typeface="Arial" panose="020B0604020202020204" pitchFamily="34" charset="0"/>
              </a:rPr>
              <a:t>NÚMERO DE CALICATAS PARA EXPLORACIÓN DE SUELOS</a:t>
            </a:r>
          </a:p>
        </p:txBody>
      </p:sp>
      <p:grpSp>
        <p:nvGrpSpPr>
          <p:cNvPr id="3" name="Grupo 2"/>
          <p:cNvGrpSpPr/>
          <p:nvPr/>
        </p:nvGrpSpPr>
        <p:grpSpPr>
          <a:xfrm>
            <a:off x="611560" y="3573016"/>
            <a:ext cx="8001216" cy="2880320"/>
            <a:chOff x="395536" y="3248608"/>
            <a:chExt cx="8064896" cy="2412640"/>
          </a:xfrm>
        </p:grpSpPr>
        <p:grpSp>
          <p:nvGrpSpPr>
            <p:cNvPr id="11" name="60 Grupo"/>
            <p:cNvGrpSpPr/>
            <p:nvPr/>
          </p:nvGrpSpPr>
          <p:grpSpPr>
            <a:xfrm>
              <a:off x="395536" y="3248608"/>
              <a:ext cx="8064896" cy="2412640"/>
              <a:chOff x="0" y="233089"/>
              <a:chExt cx="5395865" cy="1547250"/>
            </a:xfrm>
          </p:grpSpPr>
          <p:pic>
            <p:nvPicPr>
              <p:cNvPr id="12" name="11 Imagen" descr="C:\Users\home pc\Desktop\Captura.JPG"/>
              <p:cNvPicPr>
                <a:picLocks noChangeAspect="1"/>
              </p:cNvPicPr>
              <p:nvPr/>
            </p:nvPicPr>
            <p:blipFill rotWithShape="1">
              <a:blip r:embed="rId2">
                <a:extLst>
                  <a:ext uri="{28A0092B-C50C-407E-A947-70E740481C1C}">
                    <a14:useLocalDpi xmlns:a14="http://schemas.microsoft.com/office/drawing/2010/main" val="0"/>
                  </a:ext>
                </a:extLst>
              </a:blip>
              <a:srcRect t="82636" b="1"/>
              <a:stretch/>
            </p:blipFill>
            <p:spPr bwMode="auto">
              <a:xfrm>
                <a:off x="0" y="879602"/>
                <a:ext cx="5395865" cy="900737"/>
              </a:xfrm>
              <a:prstGeom prst="rect">
                <a:avLst/>
              </a:prstGeom>
              <a:noFill/>
              <a:ln>
                <a:noFill/>
              </a:ln>
              <a:extLst>
                <a:ext uri="{53640926-AAD7-44D8-BBD7-CCE9431645EC}">
                  <a14:shadowObscured xmlns:a14="http://schemas.microsoft.com/office/drawing/2010/main"/>
                </a:ext>
              </a:extLst>
            </p:spPr>
          </p:pic>
          <p:pic>
            <p:nvPicPr>
              <p:cNvPr id="13" name="12 Imagen" descr="C:\Users\home pc\Desktop\Captura.JPG"/>
              <p:cNvPicPr>
                <a:picLocks noChangeAspect="1"/>
              </p:cNvPicPr>
              <p:nvPr/>
            </p:nvPicPr>
            <p:blipFill rotWithShape="1">
              <a:blip r:embed="rId2">
                <a:extLst>
                  <a:ext uri="{28A0092B-C50C-407E-A947-70E740481C1C}">
                    <a14:useLocalDpi xmlns:a14="http://schemas.microsoft.com/office/drawing/2010/main" val="0"/>
                  </a:ext>
                </a:extLst>
              </a:blip>
              <a:srcRect t="4493" b="82897"/>
              <a:stretch/>
            </p:blipFill>
            <p:spPr bwMode="auto">
              <a:xfrm>
                <a:off x="0" y="233089"/>
                <a:ext cx="5395865" cy="654149"/>
              </a:xfrm>
              <a:prstGeom prst="rect">
                <a:avLst/>
              </a:prstGeom>
              <a:noFill/>
              <a:ln>
                <a:noFill/>
              </a:ln>
              <a:extLst>
                <a:ext uri="{53640926-AAD7-44D8-BBD7-CCE9431645EC}">
                  <a14:shadowObscured xmlns:a14="http://schemas.microsoft.com/office/drawing/2010/main"/>
                </a:ext>
              </a:extLst>
            </p:spPr>
          </p:pic>
        </p:grpSp>
        <p:sp>
          <p:nvSpPr>
            <p:cNvPr id="14" name="13 Rectángulo redondeado"/>
            <p:cNvSpPr/>
            <p:nvPr/>
          </p:nvSpPr>
          <p:spPr>
            <a:xfrm>
              <a:off x="467544" y="4365104"/>
              <a:ext cx="6624736" cy="864096"/>
            </a:xfrm>
            <a:prstGeom prst="roundRect">
              <a:avLst/>
            </a:prstGeom>
            <a:no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ln>
                  <a:solidFill>
                    <a:srgbClr val="FF6600"/>
                  </a:solidFill>
                </a:ln>
                <a:noFill/>
              </a:endParaRPr>
            </a:p>
          </p:txBody>
        </p:sp>
      </p:grpSp>
      <p:sp>
        <p:nvSpPr>
          <p:cNvPr id="15" name="7 Rectángulo"/>
          <p:cNvSpPr/>
          <p:nvPr/>
        </p:nvSpPr>
        <p:spPr>
          <a:xfrm>
            <a:off x="827584" y="2484185"/>
            <a:ext cx="7929208" cy="584775"/>
          </a:xfrm>
          <a:prstGeom prst="rect">
            <a:avLst/>
          </a:prstGeom>
        </p:spPr>
        <p:txBody>
          <a:bodyPr wrap="square">
            <a:spAutoFit/>
          </a:bodyPr>
          <a:lstStyle/>
          <a:p>
            <a:pPr algn="just"/>
            <a:r>
              <a:rPr lang="es-PE" sz="1600" dirty="0">
                <a:latin typeface="Arial" panose="020B0604020202020204" pitchFamily="34" charset="0"/>
                <a:cs typeface="Arial" panose="020B0604020202020204" pitchFamily="34" charset="0"/>
              </a:rPr>
              <a:t>Un muestreo adecuado y representativo es de primordial importancia, pues tiene el mismo valor que el de los ensayos en </a:t>
            </a:r>
            <a:r>
              <a:rPr lang="es-PE" sz="1600" dirty="0" smtClean="0">
                <a:latin typeface="Arial" panose="020B0604020202020204" pitchFamily="34" charset="0"/>
                <a:cs typeface="Arial" panose="020B0604020202020204" pitchFamily="34" charset="0"/>
              </a:rPr>
              <a:t>sí.</a:t>
            </a:r>
            <a:endParaRPr lang="es-PE"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9270667"/>
      </p:ext>
    </p:extLst>
  </p:cSld>
  <p:clrMapOvr>
    <a:masterClrMapping/>
  </p:clrMapOvr>
  <p:transition spd="slow">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683568" y="179348"/>
            <a:ext cx="5976664" cy="369332"/>
          </a:xfrm>
          <a:prstGeom prst="rect">
            <a:avLst/>
          </a:prstGeom>
        </p:spPr>
        <p:txBody>
          <a:bodyPr wrap="square">
            <a:spAutoFit/>
          </a:bodyPr>
          <a:lstStyle/>
          <a:p>
            <a:pPr lvl="0"/>
            <a:r>
              <a:rPr lang="es-ES" b="1" dirty="0" smtClean="0"/>
              <a:t>C.- POZOS </a:t>
            </a:r>
            <a:r>
              <a:rPr lang="es-ES" b="1" dirty="0"/>
              <a:t>A CIELO ABIERTO (CALICATAS).</a:t>
            </a:r>
            <a:endParaRPr lang="es-PE" b="1" dirty="0"/>
          </a:p>
        </p:txBody>
      </p:sp>
      <p:sp>
        <p:nvSpPr>
          <p:cNvPr id="11" name="10 Rectángulo"/>
          <p:cNvSpPr/>
          <p:nvPr/>
        </p:nvSpPr>
        <p:spPr>
          <a:xfrm>
            <a:off x="395536" y="611977"/>
            <a:ext cx="8064896" cy="584775"/>
          </a:xfrm>
          <a:prstGeom prst="rect">
            <a:avLst/>
          </a:prstGeom>
        </p:spPr>
        <p:txBody>
          <a:bodyPr wrap="square">
            <a:spAutoFit/>
          </a:bodyPr>
          <a:lstStyle/>
          <a:p>
            <a:pPr algn="just"/>
            <a:r>
              <a:rPr lang="es-PE" sz="1600" dirty="0">
                <a:latin typeface="Arial" panose="020B0604020202020204" pitchFamily="34" charset="0"/>
                <a:cs typeface="Arial" panose="020B0604020202020204" pitchFamily="34" charset="0"/>
              </a:rPr>
              <a:t>Se realizaron </a:t>
            </a:r>
            <a:r>
              <a:rPr lang="es-PE" sz="1600" dirty="0" smtClean="0">
                <a:latin typeface="Arial" panose="020B0604020202020204" pitchFamily="34" charset="0"/>
                <a:cs typeface="Arial" panose="020B0604020202020204" pitchFamily="34" charset="0"/>
              </a:rPr>
              <a:t>20 </a:t>
            </a:r>
            <a:r>
              <a:rPr lang="es-PE" sz="1600" dirty="0">
                <a:latin typeface="Arial" panose="020B0604020202020204" pitchFamily="34" charset="0"/>
                <a:cs typeface="Arial" panose="020B0604020202020204" pitchFamily="34" charset="0"/>
              </a:rPr>
              <a:t>calicatas, las cuales se distribuyeron cada 1000 m, cada una de ellas a una profundidad de excavación de 1.50 metros debajo del nivel de </a:t>
            </a:r>
            <a:r>
              <a:rPr lang="es-PE" sz="1600" dirty="0" err="1" smtClean="0">
                <a:latin typeface="Arial" panose="020B0604020202020204" pitchFamily="34" charset="0"/>
                <a:cs typeface="Arial" panose="020B0604020202020204" pitchFamily="34" charset="0"/>
              </a:rPr>
              <a:t>subrasante</a:t>
            </a:r>
            <a:r>
              <a:rPr lang="es-PE" sz="1600" dirty="0" smtClean="0">
                <a:latin typeface="Arial" panose="020B0604020202020204" pitchFamily="34" charset="0"/>
                <a:cs typeface="Arial" panose="020B0604020202020204" pitchFamily="34" charset="0"/>
              </a:rPr>
              <a:t>.</a:t>
            </a:r>
            <a:endParaRPr lang="es-PE" sz="1600"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l="2974" t="13249" r="43462" b="16157"/>
          <a:stretch/>
        </p:blipFill>
        <p:spPr>
          <a:xfrm>
            <a:off x="179512" y="2420888"/>
            <a:ext cx="2682298" cy="2733600"/>
          </a:xfrm>
          <a:prstGeom prst="rect">
            <a:avLst/>
          </a:prstGeom>
        </p:spPr>
      </p:pic>
      <p:pic>
        <p:nvPicPr>
          <p:cNvPr id="14" name="Imagen 13" descr="D:\CRISTIAN\ARCHIVOS TESIS\fotos huarmaca\IMG_20140922_174251.jpg"/>
          <p:cNvPicPr/>
          <p:nvPr/>
        </p:nvPicPr>
        <p:blipFill>
          <a:blip r:embed="rId3" cstate="print"/>
          <a:srcRect t="4025"/>
          <a:stretch>
            <a:fillRect/>
          </a:stretch>
        </p:blipFill>
        <p:spPr bwMode="auto">
          <a:xfrm>
            <a:off x="2843808" y="2420888"/>
            <a:ext cx="3034148" cy="2733600"/>
          </a:xfrm>
          <a:prstGeom prst="rect">
            <a:avLst/>
          </a:prstGeom>
          <a:noFill/>
          <a:ln w="9525">
            <a:noFill/>
            <a:miter lim="800000"/>
            <a:headEnd/>
            <a:tailEnd/>
          </a:ln>
        </p:spPr>
      </p:pic>
      <p:pic>
        <p:nvPicPr>
          <p:cNvPr id="15" name="Imagen 14" descr="D:\CRISTIAN\ARCHIVOS TESIS\fotos huarmaca\IMG_20140923_133916.jpg"/>
          <p:cNvPicPr/>
          <p:nvPr/>
        </p:nvPicPr>
        <p:blipFill>
          <a:blip r:embed="rId4" cstate="print"/>
          <a:srcRect t="13913" b="13169"/>
          <a:stretch>
            <a:fillRect/>
          </a:stretch>
        </p:blipFill>
        <p:spPr bwMode="auto">
          <a:xfrm>
            <a:off x="5868144" y="2420888"/>
            <a:ext cx="3151748" cy="2733600"/>
          </a:xfrm>
          <a:prstGeom prst="rect">
            <a:avLst/>
          </a:prstGeom>
          <a:noFill/>
          <a:ln w="9525">
            <a:noFill/>
            <a:miter lim="800000"/>
            <a:headEnd/>
            <a:tailEnd/>
          </a:ln>
        </p:spPr>
      </p:pic>
      <p:sp>
        <p:nvSpPr>
          <p:cNvPr id="17" name="3 Rectángulo"/>
          <p:cNvSpPr>
            <a:spLocks noChangeArrowheads="1"/>
          </p:cNvSpPr>
          <p:nvPr/>
        </p:nvSpPr>
        <p:spPr bwMode="auto">
          <a:xfrm>
            <a:off x="755576" y="1794302"/>
            <a:ext cx="74277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gn="l" eaLnBrk="0" hangingPunct="0">
              <a:spcBef>
                <a:spcPct val="20000"/>
              </a:spcBef>
              <a:buFont typeface="Arial" charset="0"/>
              <a:buChar char="•"/>
              <a:defRPr sz="3200">
                <a:solidFill>
                  <a:schemeClr val="tx1"/>
                </a:solidFill>
                <a:latin typeface="Calibri" pitchFamily="34" charset="0"/>
              </a:defRPr>
            </a:lvl1pPr>
            <a:lvl2pPr marL="742950" indent="-285750" algn="l" eaLnBrk="0" hangingPunct="0">
              <a:spcBef>
                <a:spcPct val="20000"/>
              </a:spcBef>
              <a:buFont typeface="Arial" charset="0"/>
              <a:buChar char="–"/>
              <a:defRPr sz="2800">
                <a:solidFill>
                  <a:schemeClr val="tx1"/>
                </a:solidFill>
                <a:latin typeface="Calibri" pitchFamily="34" charset="0"/>
              </a:defRPr>
            </a:lvl2pPr>
            <a:lvl3pPr marL="1143000" indent="-228600" algn="l" eaLnBrk="0" hangingPunct="0">
              <a:spcBef>
                <a:spcPct val="20000"/>
              </a:spcBef>
              <a:buFont typeface="Arial" charset="0"/>
              <a:buChar char="•"/>
              <a:defRPr sz="2400">
                <a:solidFill>
                  <a:schemeClr val="tx1"/>
                </a:solidFill>
                <a:latin typeface="Calibri" pitchFamily="34" charset="0"/>
              </a:defRPr>
            </a:lvl3pPr>
            <a:lvl4pPr marL="1600200" indent="-228600" algn="l" eaLnBrk="0" hangingPunct="0">
              <a:spcBef>
                <a:spcPct val="20000"/>
              </a:spcBef>
              <a:buFont typeface="Arial" charset="0"/>
              <a:buChar char="–"/>
              <a:defRPr sz="2000">
                <a:solidFill>
                  <a:schemeClr val="tx1"/>
                </a:solidFill>
                <a:latin typeface="Calibri" pitchFamily="34" charset="0"/>
              </a:defRPr>
            </a:lvl4pPr>
            <a:lvl5pPr marL="2057400" indent="-228600" algn="l"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just" eaLnBrk="1" hangingPunct="1">
              <a:spcBef>
                <a:spcPct val="0"/>
              </a:spcBef>
              <a:buFont typeface="Wingdings" panose="05000000000000000000" pitchFamily="2" charset="2"/>
              <a:buChar char="v"/>
            </a:pPr>
            <a:r>
              <a:rPr lang="es-PE" altLang="es-PE" sz="1600" dirty="0" smtClean="0">
                <a:latin typeface="Arial" charset="0"/>
              </a:rPr>
              <a:t>Toma de muestras de suelos en los kilómetros 0, 06 y 12 respectivamente</a:t>
            </a:r>
            <a:endParaRPr lang="es-PE" altLang="es-PE" sz="1600" dirty="0">
              <a:latin typeface="Arial" charset="0"/>
            </a:endParaRPr>
          </a:p>
        </p:txBody>
      </p:sp>
    </p:spTree>
    <p:extLst>
      <p:ext uri="{BB962C8B-B14F-4D97-AF65-F5344CB8AC3E}">
        <p14:creationId xmlns:p14="http://schemas.microsoft.com/office/powerpoint/2010/main" val="2561964409"/>
      </p:ext>
    </p:extLst>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p:nvPr/>
        </p:nvSpPr>
        <p:spPr>
          <a:xfrm>
            <a:off x="1475656" y="406405"/>
            <a:ext cx="6048672" cy="646331"/>
          </a:xfrm>
          <a:prstGeom prst="rect">
            <a:avLst/>
          </a:prstGeom>
        </p:spPr>
        <p:txBody>
          <a:bodyPr wrap="square">
            <a:spAutoFit/>
          </a:bodyPr>
          <a:lstStyle/>
          <a:p>
            <a:pPr algn="ctr"/>
            <a:r>
              <a:rPr lang="es-ES_tradnl" b="1" u="sng" dirty="0" smtClean="0">
                <a:solidFill>
                  <a:srgbClr val="33CCCC"/>
                </a:solidFill>
                <a:latin typeface="Arial "/>
              </a:rPr>
              <a:t>CUADRO 10: RESUMEN </a:t>
            </a:r>
            <a:r>
              <a:rPr lang="es-ES_tradnl" b="1" u="sng" dirty="0">
                <a:solidFill>
                  <a:srgbClr val="33CCCC"/>
                </a:solidFill>
                <a:latin typeface="Arial "/>
              </a:rPr>
              <a:t>DE LOS RESULTADOS DE LOS </a:t>
            </a:r>
            <a:r>
              <a:rPr lang="es-ES_tradnl" b="1" u="sng" dirty="0" smtClean="0">
                <a:solidFill>
                  <a:srgbClr val="33CCCC"/>
                </a:solidFill>
                <a:latin typeface="Arial "/>
              </a:rPr>
              <a:t>ENSAYOS DE SUELOS REALIZADOS</a:t>
            </a:r>
            <a:endParaRPr lang="es-PE" dirty="0"/>
          </a:p>
        </p:txBody>
      </p:sp>
      <p:graphicFrame>
        <p:nvGraphicFramePr>
          <p:cNvPr id="4" name="Tabla 3"/>
          <p:cNvGraphicFramePr>
            <a:graphicFrameLocks noGrp="1"/>
          </p:cNvGraphicFramePr>
          <p:nvPr>
            <p:extLst>
              <p:ext uri="{D42A27DB-BD31-4B8C-83A1-F6EECF244321}">
                <p14:modId xmlns:p14="http://schemas.microsoft.com/office/powerpoint/2010/main" val="3502136844"/>
              </p:ext>
            </p:extLst>
          </p:nvPr>
        </p:nvGraphicFramePr>
        <p:xfrm>
          <a:off x="323529" y="1196759"/>
          <a:ext cx="8568952" cy="4934292"/>
        </p:xfrm>
        <a:graphic>
          <a:graphicData uri="http://schemas.openxmlformats.org/drawingml/2006/table">
            <a:tbl>
              <a:tblPr firstRow="1" firstCol="1" bandRow="1">
                <a:tableStyleId>{10A1B5D5-9B99-4C35-A422-299274C87663}</a:tableStyleId>
              </a:tblPr>
              <a:tblGrid>
                <a:gridCol w="648071"/>
                <a:gridCol w="792088"/>
                <a:gridCol w="720080"/>
                <a:gridCol w="576064"/>
                <a:gridCol w="864096"/>
                <a:gridCol w="792088"/>
                <a:gridCol w="720080"/>
                <a:gridCol w="432048"/>
                <a:gridCol w="432048"/>
                <a:gridCol w="403779"/>
                <a:gridCol w="371893"/>
                <a:gridCol w="555269"/>
                <a:gridCol w="550126"/>
                <a:gridCol w="711222"/>
              </a:tblGrid>
              <a:tr h="467912">
                <a:tc>
                  <a:txBody>
                    <a:bodyPr/>
                    <a:lstStyle/>
                    <a:p>
                      <a:pPr algn="ctr">
                        <a:lnSpc>
                          <a:spcPct val="107000"/>
                        </a:lnSpc>
                        <a:spcAft>
                          <a:spcPts val="0"/>
                        </a:spcAft>
                      </a:pPr>
                      <a:r>
                        <a:rPr lang="es-PE" sz="900" dirty="0">
                          <a:effectLst/>
                        </a:rPr>
                        <a:t>N° </a:t>
                      </a:r>
                      <a:br>
                        <a:rPr lang="es-PE" sz="900" dirty="0">
                          <a:effectLst/>
                        </a:rPr>
                      </a:br>
                      <a:r>
                        <a:rPr lang="es-PE" sz="900" dirty="0">
                          <a:effectLst/>
                        </a:rPr>
                        <a:t>CALICATA</a:t>
                      </a:r>
                      <a:endParaRPr lang="es-PE"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dirty="0">
                          <a:effectLst/>
                        </a:rPr>
                        <a:t>PROGRESIVA</a:t>
                      </a:r>
                      <a:endParaRPr lang="es-PE"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CALICATA</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dirty="0">
                          <a:effectLst/>
                        </a:rPr>
                        <a:t>ESTRATO</a:t>
                      </a:r>
                      <a:endParaRPr lang="es-PE"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CONTENIDO</a:t>
                      </a:r>
                      <a:br>
                        <a:rPr lang="es-PE" sz="900">
                          <a:effectLst/>
                        </a:rPr>
                      </a:br>
                      <a:r>
                        <a:rPr lang="es-PE" sz="900">
                          <a:effectLst/>
                        </a:rPr>
                        <a:t>HUMEDAD (%)</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CONTENIDO DE SALES (%)</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PESO</a:t>
                      </a:r>
                      <a:br>
                        <a:rPr lang="es-PE" sz="900">
                          <a:effectLst/>
                        </a:rPr>
                      </a:br>
                      <a:r>
                        <a:rPr lang="es-PE" sz="900">
                          <a:effectLst/>
                        </a:rPr>
                        <a:t>ESPECIFICO (gr/cm3)</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LL</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LP</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IP</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SUCS</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AASTHO</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CBR</a:t>
                      </a:r>
                      <a:br>
                        <a:rPr lang="es-PE" sz="900">
                          <a:effectLst/>
                        </a:rPr>
                      </a:b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CLASIF.</a:t>
                      </a:r>
                      <a:br>
                        <a:rPr lang="es-PE" sz="900">
                          <a:effectLst/>
                        </a:rPr>
                      </a:br>
                      <a:r>
                        <a:rPr lang="es-PE" sz="900">
                          <a:effectLst/>
                        </a:rPr>
                        <a:t>CBR</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r>
              <a:tr h="223319">
                <a:tc>
                  <a:txBody>
                    <a:bodyPr/>
                    <a:lstStyle/>
                    <a:p>
                      <a:pPr algn="ctr">
                        <a:lnSpc>
                          <a:spcPct val="107000"/>
                        </a:lnSpc>
                        <a:spcAft>
                          <a:spcPts val="0"/>
                        </a:spcAft>
                      </a:pPr>
                      <a:r>
                        <a:rPr lang="es-PE" sz="900">
                          <a:effectLst/>
                        </a:rPr>
                        <a:t>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0+000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C-01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dirty="0">
                          <a:effectLst/>
                        </a:rPr>
                        <a:t>E1</a:t>
                      </a:r>
                      <a:endParaRPr lang="es-PE"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17.84</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0.070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2.61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49.58</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39.77</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9.81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ML</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A-5 (4)</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11.55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Bueno</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r>
              <a:tr h="223319">
                <a:tc>
                  <a:txBody>
                    <a:bodyPr/>
                    <a:lstStyle/>
                    <a:p>
                      <a:pPr algn="ctr">
                        <a:lnSpc>
                          <a:spcPct val="107000"/>
                        </a:lnSpc>
                        <a:spcAft>
                          <a:spcPts val="0"/>
                        </a:spcAft>
                      </a:pPr>
                      <a:r>
                        <a:rPr lang="es-PE" sz="900">
                          <a:effectLst/>
                        </a:rPr>
                        <a:t>2</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C-02</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E1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14.07</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0.000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2.54</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48.62</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39.53</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9.09</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ML</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A-5 (9)</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r>
              <a:tr h="223319">
                <a:tc>
                  <a:txBody>
                    <a:bodyPr/>
                    <a:lstStyle/>
                    <a:p>
                      <a:pPr algn="ctr">
                        <a:lnSpc>
                          <a:spcPct val="107000"/>
                        </a:lnSpc>
                        <a:spcAft>
                          <a:spcPts val="0"/>
                        </a:spcAft>
                      </a:pPr>
                      <a:r>
                        <a:rPr lang="es-PE" sz="900">
                          <a:effectLst/>
                        </a:rPr>
                        <a:t>3</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C-03</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E1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11.89</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0.000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2.32</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55.28</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41.53</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13.75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SM</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A-2-7 (0)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r>
              <a:tr h="223319">
                <a:tc>
                  <a:txBody>
                    <a:bodyPr/>
                    <a:lstStyle/>
                    <a:p>
                      <a:pPr algn="ctr">
                        <a:lnSpc>
                          <a:spcPct val="107000"/>
                        </a:lnSpc>
                        <a:spcAft>
                          <a:spcPts val="0"/>
                        </a:spcAft>
                      </a:pPr>
                      <a:r>
                        <a:rPr lang="es-PE" sz="900">
                          <a:effectLst/>
                        </a:rPr>
                        <a:t>4</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3+000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C-04</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E1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2.43</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0.000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2.55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31.01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21.57</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9.44</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SC</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A-2-4 (0)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15.20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Bueno</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r>
              <a:tr h="223319">
                <a:tc>
                  <a:txBody>
                    <a:bodyPr/>
                    <a:lstStyle/>
                    <a:p>
                      <a:pPr algn="ctr">
                        <a:lnSpc>
                          <a:spcPct val="107000"/>
                        </a:lnSpc>
                        <a:spcAft>
                          <a:spcPts val="0"/>
                        </a:spcAft>
                      </a:pPr>
                      <a:r>
                        <a:rPr lang="es-PE" sz="900">
                          <a:effectLst/>
                        </a:rPr>
                        <a:t>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4+000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C-05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E1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13.63</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0.000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2.42</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48.80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39.43</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9.37</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ML</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A-5 (8)</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r>
              <a:tr h="223319">
                <a:tc>
                  <a:txBody>
                    <a:bodyPr/>
                    <a:lstStyle/>
                    <a:p>
                      <a:pPr algn="ctr">
                        <a:lnSpc>
                          <a:spcPct val="107000"/>
                        </a:lnSpc>
                        <a:spcAft>
                          <a:spcPts val="0"/>
                        </a:spcAft>
                      </a:pPr>
                      <a:r>
                        <a:rPr lang="es-PE" sz="900">
                          <a:effectLst/>
                        </a:rPr>
                        <a:t>6</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5+000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C-06</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E1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15.36</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0.140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2.45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48.76</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38.85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9.91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ML</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A-5 (4)</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r>
              <a:tr h="223319">
                <a:tc>
                  <a:txBody>
                    <a:bodyPr/>
                    <a:lstStyle/>
                    <a:p>
                      <a:pPr algn="ctr">
                        <a:lnSpc>
                          <a:spcPct val="107000"/>
                        </a:lnSpc>
                        <a:spcAft>
                          <a:spcPts val="0"/>
                        </a:spcAft>
                      </a:pPr>
                      <a:r>
                        <a:rPr lang="es-PE" sz="900">
                          <a:effectLst/>
                        </a:rPr>
                        <a:t>7</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6+000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C-07</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E1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12.85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0.560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2.43</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55.71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39.82</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15.89</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SM</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A-2-7 (0)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12.10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Bueno</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r>
              <a:tr h="223319">
                <a:tc>
                  <a:txBody>
                    <a:bodyPr/>
                    <a:lstStyle/>
                    <a:p>
                      <a:pPr algn="ctr">
                        <a:lnSpc>
                          <a:spcPct val="107000"/>
                        </a:lnSpc>
                        <a:spcAft>
                          <a:spcPts val="0"/>
                        </a:spcAft>
                      </a:pPr>
                      <a:r>
                        <a:rPr lang="es-PE" sz="900">
                          <a:effectLst/>
                        </a:rPr>
                        <a:t>8</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7+000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C-08</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E1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16.21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0.090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2.42</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39.86</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29.07</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10.79</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SM</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A-2-6 (0)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r>
              <a:tr h="223319">
                <a:tc>
                  <a:txBody>
                    <a:bodyPr/>
                    <a:lstStyle/>
                    <a:p>
                      <a:pPr algn="ctr">
                        <a:lnSpc>
                          <a:spcPct val="107000"/>
                        </a:lnSpc>
                        <a:spcAft>
                          <a:spcPts val="0"/>
                        </a:spcAft>
                      </a:pPr>
                      <a:r>
                        <a:rPr lang="es-PE" sz="900">
                          <a:effectLst/>
                        </a:rPr>
                        <a:t>9</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8+000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C-09</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E1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15.51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0.090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2.50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42.28</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29.58</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12.7</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SM</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A-2-7 (4)</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r>
              <a:tr h="223319">
                <a:tc>
                  <a:txBody>
                    <a:bodyPr/>
                    <a:lstStyle/>
                    <a:p>
                      <a:pPr algn="ctr">
                        <a:lnSpc>
                          <a:spcPct val="107000"/>
                        </a:lnSpc>
                        <a:spcAft>
                          <a:spcPts val="0"/>
                        </a:spcAft>
                      </a:pPr>
                      <a:r>
                        <a:rPr lang="es-PE" sz="900">
                          <a:effectLst/>
                        </a:rPr>
                        <a:t>10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9+000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C-10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E1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11.77</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0.200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2.53</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45.47</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35.75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9.72</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ML</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A-5 (4)</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12.45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Bueno</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r>
              <a:tr h="223319">
                <a:tc>
                  <a:txBody>
                    <a:bodyPr/>
                    <a:lstStyle/>
                    <a:p>
                      <a:pPr algn="ctr">
                        <a:lnSpc>
                          <a:spcPct val="107000"/>
                        </a:lnSpc>
                        <a:spcAft>
                          <a:spcPts val="0"/>
                        </a:spcAft>
                      </a:pPr>
                      <a:r>
                        <a:rPr lang="es-PE" sz="900">
                          <a:effectLst/>
                        </a:rPr>
                        <a:t>11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10+000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C-11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E1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15.15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0.540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2.54</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49.16</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38.95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10.21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ML</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A-5 (7)</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r>
              <a:tr h="223319">
                <a:tc>
                  <a:txBody>
                    <a:bodyPr/>
                    <a:lstStyle/>
                    <a:p>
                      <a:pPr algn="ctr">
                        <a:lnSpc>
                          <a:spcPct val="107000"/>
                        </a:lnSpc>
                        <a:spcAft>
                          <a:spcPts val="0"/>
                        </a:spcAft>
                      </a:pPr>
                      <a:r>
                        <a:rPr lang="es-PE" sz="900">
                          <a:effectLst/>
                        </a:rPr>
                        <a:t>12</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11+000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C-12</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E1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13.17</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0.420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2.44</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49.05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37.11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11.94</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SM</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A-2-7 (4)</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r>
              <a:tr h="223319">
                <a:tc>
                  <a:txBody>
                    <a:bodyPr/>
                    <a:lstStyle/>
                    <a:p>
                      <a:pPr algn="ctr">
                        <a:lnSpc>
                          <a:spcPct val="107000"/>
                        </a:lnSpc>
                        <a:spcAft>
                          <a:spcPts val="0"/>
                        </a:spcAft>
                      </a:pPr>
                      <a:r>
                        <a:rPr lang="es-PE" sz="900">
                          <a:effectLst/>
                        </a:rPr>
                        <a:t>13</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12+000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C-13</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E1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4.48</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0.400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2.53</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40.29</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26.86</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13.43</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SM</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A-2-6 (0)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20.55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Muy Bueno</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r>
              <a:tr h="223319">
                <a:tc>
                  <a:txBody>
                    <a:bodyPr/>
                    <a:lstStyle/>
                    <a:p>
                      <a:pPr algn="ctr">
                        <a:lnSpc>
                          <a:spcPct val="107000"/>
                        </a:lnSpc>
                        <a:spcAft>
                          <a:spcPts val="0"/>
                        </a:spcAft>
                      </a:pPr>
                      <a:r>
                        <a:rPr lang="es-PE" sz="900">
                          <a:effectLst/>
                        </a:rPr>
                        <a:t>14</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13+000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C-14</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E1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12.79</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0.270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2.57</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41.08</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25.25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15.83</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SM</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A-2-7 (3)</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r>
              <a:tr h="223319">
                <a:tc>
                  <a:txBody>
                    <a:bodyPr/>
                    <a:lstStyle/>
                    <a:p>
                      <a:pPr algn="ctr">
                        <a:lnSpc>
                          <a:spcPct val="107000"/>
                        </a:lnSpc>
                        <a:spcAft>
                          <a:spcPts val="0"/>
                        </a:spcAft>
                      </a:pPr>
                      <a:r>
                        <a:rPr lang="es-PE" sz="900">
                          <a:effectLst/>
                        </a:rPr>
                        <a:t>15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14+000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C-15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E1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17.96</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0.560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2.45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47.54</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33.12</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14.42</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SM</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A-2-7 (5)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r>
              <a:tr h="223319">
                <a:tc>
                  <a:txBody>
                    <a:bodyPr/>
                    <a:lstStyle/>
                    <a:p>
                      <a:pPr algn="ctr">
                        <a:lnSpc>
                          <a:spcPct val="107000"/>
                        </a:lnSpc>
                        <a:spcAft>
                          <a:spcPts val="0"/>
                        </a:spcAft>
                      </a:pPr>
                      <a:r>
                        <a:rPr lang="es-PE" sz="900">
                          <a:effectLst/>
                        </a:rPr>
                        <a:t>16</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15+000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C-16</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E1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8.3</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0.470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2.49</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41.44</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30.24</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11.2</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SM</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A-2-7 (1)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18.55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Bueno</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r>
              <a:tr h="223319">
                <a:tc>
                  <a:txBody>
                    <a:bodyPr/>
                    <a:lstStyle/>
                    <a:p>
                      <a:pPr algn="ctr">
                        <a:lnSpc>
                          <a:spcPct val="107000"/>
                        </a:lnSpc>
                        <a:spcAft>
                          <a:spcPts val="0"/>
                        </a:spcAft>
                      </a:pPr>
                      <a:r>
                        <a:rPr lang="es-PE" sz="900">
                          <a:effectLst/>
                        </a:rPr>
                        <a:t>17</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16+000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C-17</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E1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14.59</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dirty="0">
                          <a:effectLst/>
                        </a:rPr>
                        <a:t>0.320</a:t>
                      </a:r>
                      <a:endParaRPr lang="es-PE"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2.59</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38.95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27.13</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11.82</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SM</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A-2-6 (3)</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r>
              <a:tr h="223319">
                <a:tc>
                  <a:txBody>
                    <a:bodyPr/>
                    <a:lstStyle/>
                    <a:p>
                      <a:pPr algn="ctr">
                        <a:lnSpc>
                          <a:spcPct val="107000"/>
                        </a:lnSpc>
                        <a:spcAft>
                          <a:spcPts val="0"/>
                        </a:spcAft>
                      </a:pPr>
                      <a:r>
                        <a:rPr lang="es-PE" sz="900">
                          <a:effectLst/>
                        </a:rPr>
                        <a:t>18</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17+000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C-18</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E1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17.81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0.120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2.58</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33.23</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25.92</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7.31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SM</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A-2-6 (1)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r>
              <a:tr h="223319">
                <a:tc>
                  <a:txBody>
                    <a:bodyPr/>
                    <a:lstStyle/>
                    <a:p>
                      <a:pPr algn="ctr">
                        <a:lnSpc>
                          <a:spcPct val="107000"/>
                        </a:lnSpc>
                        <a:spcAft>
                          <a:spcPts val="0"/>
                        </a:spcAft>
                      </a:pPr>
                      <a:r>
                        <a:rPr lang="es-PE" sz="900">
                          <a:effectLst/>
                        </a:rPr>
                        <a:t>19</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18+000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C-19</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E1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10.88</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0.060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2.55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42.46</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30.69</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11.77</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SM</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A-2-7 (1)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11.65</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Bueno</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r>
              <a:tr h="223319">
                <a:tc>
                  <a:txBody>
                    <a:bodyPr/>
                    <a:lstStyle/>
                    <a:p>
                      <a:pPr algn="ctr">
                        <a:lnSpc>
                          <a:spcPct val="107000"/>
                        </a:lnSpc>
                        <a:spcAft>
                          <a:spcPts val="0"/>
                        </a:spcAft>
                      </a:pPr>
                      <a:r>
                        <a:rPr lang="es-PE" sz="900">
                          <a:effectLst/>
                        </a:rPr>
                        <a:t>20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dirty="0" smtClean="0">
                          <a:effectLst/>
                        </a:rPr>
                        <a:t>18+440</a:t>
                      </a:r>
                      <a:endParaRPr lang="es-PE"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C-20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E1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15.91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0.220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2.56</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49.70</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39.91</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9.79</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ML</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A-5 (7)</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a:effectLst/>
                        </a:rPr>
                        <a:t>------</a:t>
                      </a:r>
                      <a:endParaRPr lang="es-PE" sz="90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c>
                  <a:txBody>
                    <a:bodyPr/>
                    <a:lstStyle/>
                    <a:p>
                      <a:pPr algn="ctr">
                        <a:lnSpc>
                          <a:spcPct val="107000"/>
                        </a:lnSpc>
                        <a:spcAft>
                          <a:spcPts val="0"/>
                        </a:spcAft>
                      </a:pPr>
                      <a:r>
                        <a:rPr lang="es-PE" sz="900" dirty="0">
                          <a:effectLst/>
                        </a:rPr>
                        <a:t>------</a:t>
                      </a:r>
                      <a:endParaRPr lang="es-PE"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5437" marR="25437" marT="0" marB="0" anchor="ctr"/>
                </a:tc>
              </a:tr>
            </a:tbl>
          </a:graphicData>
        </a:graphic>
      </p:graphicFrame>
    </p:spTree>
    <p:extLst>
      <p:ext uri="{BB962C8B-B14F-4D97-AF65-F5344CB8AC3E}">
        <p14:creationId xmlns:p14="http://schemas.microsoft.com/office/powerpoint/2010/main" val="1162726981"/>
      </p:ext>
    </p:extLst>
  </p:cSld>
  <p:clrMapOvr>
    <a:masterClrMapping/>
  </p:clrMapOvr>
  <p:transition spd="slow">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539552" y="192701"/>
            <a:ext cx="2753703" cy="369332"/>
          </a:xfrm>
          <a:prstGeom prst="rect">
            <a:avLst/>
          </a:prstGeom>
        </p:spPr>
        <p:txBody>
          <a:bodyPr wrap="none">
            <a:spAutoFit/>
          </a:bodyPr>
          <a:lstStyle/>
          <a:p>
            <a:r>
              <a:rPr lang="es-ES" b="1" dirty="0"/>
              <a:t>B</a:t>
            </a:r>
            <a:r>
              <a:rPr lang="es-ES" b="1" dirty="0" smtClean="0"/>
              <a:t>.- FUENTES </a:t>
            </a:r>
            <a:r>
              <a:rPr lang="es-ES" b="1" dirty="0"/>
              <a:t>DE AGUA</a:t>
            </a:r>
            <a:endParaRPr lang="es-PE" dirty="0"/>
          </a:p>
        </p:txBody>
      </p:sp>
      <p:sp>
        <p:nvSpPr>
          <p:cNvPr id="3" name="Rectangle 1"/>
          <p:cNvSpPr>
            <a:spLocks noChangeArrowheads="1"/>
          </p:cNvSpPr>
          <p:nvPr/>
        </p:nvSpPr>
        <p:spPr bwMode="auto">
          <a:xfrm>
            <a:off x="467544" y="815807"/>
            <a:ext cx="799288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a:buFontTx/>
              <a:buChar char="•"/>
            </a:pPr>
            <a:r>
              <a:rPr kumimoji="0" lang="pt-BR" sz="1600" b="1"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 UBICACIÓN	</a:t>
            </a:r>
            <a:r>
              <a:rPr lang="pt-BR" sz="1600" b="1" dirty="0">
                <a:latin typeface="Arial Narrow" pitchFamily="34" charset="0"/>
                <a:ea typeface="Times New Roman" pitchFamily="18" charset="0"/>
                <a:cs typeface="Arial" pitchFamily="34" charset="0"/>
              </a:rPr>
              <a:t> </a:t>
            </a:r>
            <a:r>
              <a:rPr lang="pt-BR" sz="1600" b="1" dirty="0" smtClean="0">
                <a:latin typeface="Arial Narrow" pitchFamily="34" charset="0"/>
                <a:ea typeface="Times New Roman" pitchFamily="18" charset="0"/>
                <a:cs typeface="Arial" pitchFamily="34" charset="0"/>
              </a:rPr>
              <a:t>  </a:t>
            </a:r>
            <a:r>
              <a:rPr kumimoji="0" lang="pt-BR" sz="1600" b="1"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 </a:t>
            </a:r>
            <a:r>
              <a:rPr lang="es-PE" sz="1600" dirty="0">
                <a:latin typeface="Arial Narrow" pitchFamily="34" charset="0"/>
                <a:ea typeface="Times New Roman" pitchFamily="18" charset="0"/>
                <a:cs typeface="Arial" pitchFamily="34" charset="0"/>
              </a:rPr>
              <a:t>A 1.9 km (Captación de agua potable) aproximadamente del caserío </a:t>
            </a:r>
            <a:r>
              <a:rPr lang="es-PE" sz="1600" dirty="0" err="1">
                <a:latin typeface="Arial Narrow" pitchFamily="34" charset="0"/>
                <a:ea typeface="Times New Roman" pitchFamily="18" charset="0"/>
                <a:cs typeface="Arial" pitchFamily="34" charset="0"/>
              </a:rPr>
              <a:t>Succhupampa</a:t>
            </a:r>
            <a:r>
              <a:rPr lang="es-PE" sz="1600" dirty="0">
                <a:latin typeface="Arial Narrow" pitchFamily="34" charset="0"/>
                <a:ea typeface="Times New Roman" pitchFamily="18" charset="0"/>
                <a:cs typeface="Arial" pitchFamily="34" charset="0"/>
              </a:rPr>
              <a:t> de Congoña y en el kilómetro </a:t>
            </a:r>
            <a:r>
              <a:rPr lang="es-PE" sz="1600" dirty="0" smtClean="0">
                <a:latin typeface="Arial Narrow" pitchFamily="34" charset="0"/>
                <a:ea typeface="Times New Roman" pitchFamily="18" charset="0"/>
                <a:cs typeface="Arial" pitchFamily="34" charset="0"/>
              </a:rPr>
              <a:t>12.807 </a:t>
            </a:r>
            <a:r>
              <a:rPr lang="es-PE" sz="1600" dirty="0">
                <a:latin typeface="Arial Narrow" pitchFamily="34" charset="0"/>
                <a:ea typeface="Times New Roman" pitchFamily="18" charset="0"/>
                <a:cs typeface="Arial" pitchFamily="34" charset="0"/>
              </a:rPr>
              <a:t>del proyecto</a:t>
            </a:r>
            <a:r>
              <a:rPr lang="es-PE" sz="1600" dirty="0" smtClean="0">
                <a:latin typeface="Arial Narrow" pitchFamily="34" charset="0"/>
                <a:ea typeface="Times New Roman" pitchFamily="18" charset="0"/>
                <a:cs typeface="Arial" pitchFamily="34" charset="0"/>
              </a:rPr>
              <a:t>.</a:t>
            </a:r>
          </a:p>
          <a:p>
            <a:pPr lvl="0" algn="just">
              <a:buFontTx/>
              <a:buChar char="•"/>
            </a:pPr>
            <a:endParaRPr kumimoji="0" lang="es-PE" sz="1600" b="1" i="0" u="none" strike="noStrike" cap="none" normalizeH="0" baseline="0" dirty="0">
              <a:ln>
                <a:noFill/>
              </a:ln>
              <a:solidFill>
                <a:schemeClr val="tx1"/>
              </a:solidFill>
              <a:effectLst/>
              <a:latin typeface="Arial Narrow" pitchFamily="34" charset="0"/>
              <a:ea typeface="Times New Roman" pitchFamily="18" charset="0"/>
              <a:cs typeface="Arial" pitchFamily="34" charset="0"/>
            </a:endParaRPr>
          </a:p>
          <a:p>
            <a:pPr lvl="0" algn="just">
              <a:buFontTx/>
              <a:buChar char="•"/>
            </a:pPr>
            <a:r>
              <a:rPr kumimoji="0" lang="pt-BR" sz="1600" b="1"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 FUENTE		   : </a:t>
            </a:r>
            <a:r>
              <a:rPr kumimoji="0" lang="pt-BR" sz="1600" b="0"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Agua superficial proveniente de una Quebrada.</a:t>
            </a:r>
            <a:endParaRPr kumimoji="0" lang="es-PE" sz="1600" b="0" i="0" u="none" strike="noStrike" cap="none" normalizeH="0" baseline="0" dirty="0" smtClean="0">
              <a:ln>
                <a:noFill/>
              </a:ln>
              <a:solidFill>
                <a:schemeClr val="tx1"/>
              </a:solidFill>
              <a:effectLst/>
              <a:latin typeface="Arial Narrow"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pt-BR" sz="1600" b="1"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pt-BR" sz="1600" b="1"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 USOS Y TRATAMIENTO:</a:t>
            </a:r>
            <a:r>
              <a:rPr kumimoji="0" lang="pt-BR" sz="1600" b="0"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 </a:t>
            </a:r>
            <a:r>
              <a:rPr kumimoji="0" lang="es-ES" sz="1600" b="0" i="0" u="none" strike="noStrike" cap="none" normalizeH="0" baseline="0" dirty="0" smtClean="0">
                <a:ln>
                  <a:noFill/>
                </a:ln>
                <a:solidFill>
                  <a:schemeClr val="tx1"/>
                </a:solidFill>
                <a:effectLst/>
                <a:latin typeface="Arial Narrow" pitchFamily="34" charset="0"/>
                <a:ea typeface="Times New Roman" pitchFamily="18" charset="0"/>
                <a:cs typeface="Arial" pitchFamily="34" charset="0"/>
              </a:rPr>
              <a:t>Para Conformación de afirmado y obras de    arte.</a:t>
            </a:r>
            <a:endParaRPr kumimoji="0" lang="es-ES" sz="1600" b="0" i="0" u="none" strike="noStrike" cap="none" normalizeH="0" baseline="0" dirty="0" smtClean="0">
              <a:ln>
                <a:noFill/>
              </a:ln>
              <a:solidFill>
                <a:schemeClr val="tx1"/>
              </a:solidFill>
              <a:effectLst/>
              <a:latin typeface="Arial Narrow" pitchFamily="34" charset="0"/>
              <a:cs typeface="Arial" pitchFamily="34" charset="0"/>
            </a:endParaRPr>
          </a:p>
        </p:txBody>
      </p:sp>
      <p:grpSp>
        <p:nvGrpSpPr>
          <p:cNvPr id="7" name="Grupo 6"/>
          <p:cNvGrpSpPr/>
          <p:nvPr/>
        </p:nvGrpSpPr>
        <p:grpSpPr>
          <a:xfrm>
            <a:off x="251521" y="2636912"/>
            <a:ext cx="8640959" cy="2232248"/>
            <a:chOff x="251521" y="3068960"/>
            <a:chExt cx="8640959" cy="2232248"/>
          </a:xfrm>
        </p:grpSpPr>
        <p:pic>
          <p:nvPicPr>
            <p:cNvPr id="8" name="Imagen 7" descr="D:\CRISTIAN ZABA\TESIS\fotos tesis\IMG_0444.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3079619"/>
              <a:ext cx="2808312" cy="2221589"/>
            </a:xfrm>
            <a:prstGeom prst="rect">
              <a:avLst/>
            </a:prstGeom>
            <a:noFill/>
            <a:ln w="12700">
              <a:solidFill>
                <a:schemeClr val="tx1"/>
              </a:solidFill>
            </a:ln>
          </p:spPr>
        </p:pic>
        <p:pic>
          <p:nvPicPr>
            <p:cNvPr id="9" name="Imagen 8" descr="D:\CRISTIAN ZABA\TESIS\fotos tesis\IMG_048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32" y="3072926"/>
              <a:ext cx="2880320" cy="2228282"/>
            </a:xfrm>
            <a:prstGeom prst="rect">
              <a:avLst/>
            </a:prstGeom>
            <a:noFill/>
            <a:ln w="12700">
              <a:solidFill>
                <a:schemeClr val="tx1"/>
              </a:solidFill>
            </a:ln>
          </p:spPr>
        </p:pic>
        <p:pic>
          <p:nvPicPr>
            <p:cNvPr id="10" name="Imagen 9" descr="D:\CRISTIAN ZABA\TESIS\fotos huarmaca\IMG_20140923_155805.jpg"/>
            <p:cNvPicPr/>
            <p:nvPr/>
          </p:nvPicPr>
          <p:blipFill rotWithShape="1">
            <a:blip r:embed="rId4" cstate="print">
              <a:extLst>
                <a:ext uri="{28A0092B-C50C-407E-A947-70E740481C1C}">
                  <a14:useLocalDpi xmlns:a14="http://schemas.microsoft.com/office/drawing/2010/main" val="0"/>
                </a:ext>
              </a:extLst>
            </a:blip>
            <a:srcRect r="10272"/>
            <a:stretch/>
          </p:blipFill>
          <p:spPr bwMode="auto">
            <a:xfrm>
              <a:off x="5940152" y="3068960"/>
              <a:ext cx="2952328" cy="2232248"/>
            </a:xfrm>
            <a:prstGeom prst="rect">
              <a:avLst/>
            </a:prstGeom>
            <a:noFill/>
            <a:ln w="12700">
              <a:solidFill>
                <a:schemeClr val="tx1"/>
              </a:solidFill>
            </a:ln>
            <a:extLst>
              <a:ext uri="{53640926-AAD7-44D8-BBD7-CCE9431645EC}">
                <a14:shadowObscured xmlns:a14="http://schemas.microsoft.com/office/drawing/2010/main"/>
              </a:ext>
            </a:extLst>
          </p:spPr>
        </p:pic>
      </p:grpSp>
      <p:sp>
        <p:nvSpPr>
          <p:cNvPr id="11" name="8 Rectángulo"/>
          <p:cNvSpPr/>
          <p:nvPr/>
        </p:nvSpPr>
        <p:spPr>
          <a:xfrm>
            <a:off x="251520" y="4941168"/>
            <a:ext cx="2808311" cy="1569660"/>
          </a:xfrm>
          <a:prstGeom prst="rect">
            <a:avLst/>
          </a:prstGeom>
        </p:spPr>
        <p:txBody>
          <a:bodyPr wrap="square">
            <a:spAutoFit/>
          </a:bodyPr>
          <a:lstStyle/>
          <a:p>
            <a:pPr algn="just"/>
            <a:r>
              <a:rPr lang="es-PE" sz="1600" dirty="0" smtClean="0">
                <a:latin typeface="Arial Narrow" pitchFamily="34" charset="0"/>
              </a:rPr>
              <a:t>Fotografía de la </a:t>
            </a:r>
            <a:r>
              <a:rPr lang="es-PE" sz="1600" dirty="0">
                <a:latin typeface="Arial Narrow" pitchFamily="34" charset="0"/>
              </a:rPr>
              <a:t>Cantera </a:t>
            </a:r>
            <a:r>
              <a:rPr lang="es-PE" sz="1600" dirty="0" err="1">
                <a:latin typeface="Arial Narrow" pitchFamily="34" charset="0"/>
              </a:rPr>
              <a:t>Coyona</a:t>
            </a:r>
            <a:r>
              <a:rPr lang="es-PE" sz="1600" dirty="0">
                <a:latin typeface="Arial Narrow" pitchFamily="34" charset="0"/>
              </a:rPr>
              <a:t>, la cual será utilizada como afirmado; la misma que se encuentra a </a:t>
            </a:r>
            <a:r>
              <a:rPr lang="es-PE" sz="1600" dirty="0" smtClean="0">
                <a:latin typeface="Arial Narrow" pitchFamily="34" charset="0"/>
              </a:rPr>
              <a:t>2.0 </a:t>
            </a:r>
            <a:r>
              <a:rPr lang="es-PE" sz="1600" dirty="0">
                <a:latin typeface="Arial Narrow" pitchFamily="34" charset="0"/>
              </a:rPr>
              <a:t>km aproximadamente del Punto Inicial del </a:t>
            </a:r>
            <a:r>
              <a:rPr lang="es-PE" sz="1600" dirty="0" smtClean="0">
                <a:latin typeface="Arial Narrow" pitchFamily="34" charset="0"/>
              </a:rPr>
              <a:t>proyecto.</a:t>
            </a:r>
            <a:endParaRPr lang="es-PE" sz="1600" dirty="0">
              <a:latin typeface="Arial Narrow" pitchFamily="34" charset="0"/>
            </a:endParaRPr>
          </a:p>
        </p:txBody>
      </p:sp>
      <p:sp>
        <p:nvSpPr>
          <p:cNvPr id="13" name="8 Rectángulo"/>
          <p:cNvSpPr/>
          <p:nvPr/>
        </p:nvSpPr>
        <p:spPr>
          <a:xfrm>
            <a:off x="3131840" y="4941168"/>
            <a:ext cx="2808311" cy="1569660"/>
          </a:xfrm>
          <a:prstGeom prst="rect">
            <a:avLst/>
          </a:prstGeom>
        </p:spPr>
        <p:txBody>
          <a:bodyPr wrap="square">
            <a:spAutoFit/>
          </a:bodyPr>
          <a:lstStyle/>
          <a:p>
            <a:pPr algn="just"/>
            <a:r>
              <a:rPr lang="es-PE" sz="1600" dirty="0" smtClean="0">
                <a:latin typeface="Arial Narrow" pitchFamily="34" charset="0"/>
              </a:rPr>
              <a:t>Fotografía de la </a:t>
            </a:r>
            <a:r>
              <a:rPr lang="es-PE" sz="1600" dirty="0">
                <a:latin typeface="Arial Narrow" pitchFamily="34" charset="0"/>
              </a:rPr>
              <a:t>Cantera Santa Teresa, la cual será utilizada como afirmado; la misma que se encuentra a </a:t>
            </a:r>
            <a:r>
              <a:rPr lang="es-PE" sz="1600" dirty="0" smtClean="0">
                <a:latin typeface="Arial Narrow" pitchFamily="34" charset="0"/>
              </a:rPr>
              <a:t>2.4 </a:t>
            </a:r>
            <a:r>
              <a:rPr lang="es-PE" sz="1600" dirty="0">
                <a:latin typeface="Arial Narrow" pitchFamily="34" charset="0"/>
              </a:rPr>
              <a:t>km aproximadamente del Punto Inicial del </a:t>
            </a:r>
            <a:r>
              <a:rPr lang="es-PE" sz="1600" dirty="0" smtClean="0">
                <a:latin typeface="Arial Narrow" pitchFamily="34" charset="0"/>
              </a:rPr>
              <a:t>proyecto.</a:t>
            </a:r>
            <a:endParaRPr lang="es-PE" sz="1600" dirty="0">
              <a:latin typeface="Arial Narrow" pitchFamily="34" charset="0"/>
            </a:endParaRPr>
          </a:p>
        </p:txBody>
      </p:sp>
      <p:sp>
        <p:nvSpPr>
          <p:cNvPr id="14" name="8 Rectángulo"/>
          <p:cNvSpPr/>
          <p:nvPr/>
        </p:nvSpPr>
        <p:spPr>
          <a:xfrm>
            <a:off x="6012161" y="4941168"/>
            <a:ext cx="2808311" cy="1569660"/>
          </a:xfrm>
          <a:prstGeom prst="rect">
            <a:avLst/>
          </a:prstGeom>
        </p:spPr>
        <p:txBody>
          <a:bodyPr wrap="square">
            <a:spAutoFit/>
          </a:bodyPr>
          <a:lstStyle/>
          <a:p>
            <a:pPr algn="just"/>
            <a:r>
              <a:rPr lang="es-PE" sz="1600" dirty="0" smtClean="0">
                <a:latin typeface="Arial Narrow" pitchFamily="34" charset="0"/>
              </a:rPr>
              <a:t>Fotografía de una </a:t>
            </a:r>
            <a:r>
              <a:rPr lang="es-PE" sz="1600" dirty="0">
                <a:latin typeface="Arial Narrow" pitchFamily="34" charset="0"/>
              </a:rPr>
              <a:t>quebrada cercana al proyecto, la cual servirá como fuente de agua para la ejecución del proyecto y se encuentra en el kilómetro </a:t>
            </a:r>
            <a:r>
              <a:rPr lang="es-PE" sz="1600" dirty="0" smtClean="0">
                <a:latin typeface="Arial Narrow" pitchFamily="34" charset="0"/>
              </a:rPr>
              <a:t>12.807 </a:t>
            </a:r>
            <a:r>
              <a:rPr lang="es-PE" sz="1600" dirty="0">
                <a:latin typeface="Arial Narrow" pitchFamily="34" charset="0"/>
              </a:rPr>
              <a:t>del proyecto.</a:t>
            </a:r>
          </a:p>
        </p:txBody>
      </p:sp>
    </p:spTree>
    <p:extLst>
      <p:ext uri="{BB962C8B-B14F-4D97-AF65-F5344CB8AC3E}">
        <p14:creationId xmlns:p14="http://schemas.microsoft.com/office/powerpoint/2010/main" val="1690468586"/>
      </p:ext>
    </p:extLst>
  </p:cSld>
  <p:clrMapOvr>
    <a:masterClrMapping/>
  </p:clrMapOvr>
  <p:transition spd="slow">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825481" y="250362"/>
            <a:ext cx="4836581" cy="461665"/>
          </a:xfrm>
          <a:prstGeom prst="rect">
            <a:avLst/>
          </a:prstGeom>
        </p:spPr>
        <p:txBody>
          <a:bodyPr wrap="none">
            <a:spAutoFit/>
          </a:bodyPr>
          <a:lstStyle/>
          <a:p>
            <a:pPr algn="ctr">
              <a:defRPr/>
            </a:pPr>
            <a:r>
              <a:rPr lang="es-PE" sz="2400" u="sng" dirty="0" smtClean="0">
                <a:solidFill>
                  <a:srgbClr val="FFC000"/>
                </a:solidFill>
                <a:latin typeface="Arial Black" panose="020B0A04020102020204" pitchFamily="34" charset="0"/>
              </a:rPr>
              <a:t>3.5  </a:t>
            </a:r>
            <a:r>
              <a:rPr lang="es-PE" sz="2400" u="sng" dirty="0">
                <a:solidFill>
                  <a:srgbClr val="FFC000"/>
                </a:solidFill>
                <a:latin typeface="Arial Black" panose="020B0A04020102020204" pitchFamily="34" charset="0"/>
              </a:rPr>
              <a:t>ESTUDIO  DE  </a:t>
            </a:r>
            <a:r>
              <a:rPr lang="es-PE" sz="2400" u="sng" dirty="0" smtClean="0">
                <a:solidFill>
                  <a:srgbClr val="FFC000"/>
                </a:solidFill>
                <a:latin typeface="Arial Black" panose="020B0A04020102020204" pitchFamily="34" charset="0"/>
              </a:rPr>
              <a:t>TRÁFICO</a:t>
            </a:r>
            <a:endParaRPr lang="es-PE" sz="2400" dirty="0">
              <a:latin typeface="Arial Black" panose="020B0A04020102020204" pitchFamily="34" charset="0"/>
            </a:endParaRPr>
          </a:p>
        </p:txBody>
      </p:sp>
      <p:sp>
        <p:nvSpPr>
          <p:cNvPr id="5" name="3 Rectángulo"/>
          <p:cNvSpPr>
            <a:spLocks noChangeArrowheads="1"/>
          </p:cNvSpPr>
          <p:nvPr/>
        </p:nvSpPr>
        <p:spPr bwMode="auto">
          <a:xfrm>
            <a:off x="611560" y="2348880"/>
            <a:ext cx="815779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buClr>
                <a:srgbClr val="FFC000"/>
              </a:buClr>
            </a:pPr>
            <a:r>
              <a:rPr lang="es-ES" dirty="0" smtClean="0">
                <a:latin typeface="Arial" panose="020B0604020202020204" pitchFamily="34" charset="0"/>
                <a:cs typeface="Arial" panose="020B0604020202020204" pitchFamily="34" charset="0"/>
              </a:rPr>
              <a:t>La Estación de Conteo se </a:t>
            </a:r>
            <a:r>
              <a:rPr lang="es-ES" dirty="0">
                <a:latin typeface="Arial" panose="020B0604020202020204" pitchFamily="34" charset="0"/>
                <a:cs typeface="Arial" panose="020B0604020202020204" pitchFamily="34" charset="0"/>
              </a:rPr>
              <a:t>ubicó </a:t>
            </a:r>
            <a:r>
              <a:rPr lang="es-ES" dirty="0" smtClean="0">
                <a:latin typeface="Arial" panose="020B0604020202020204" pitchFamily="34" charset="0"/>
                <a:cs typeface="Arial" panose="020B0604020202020204" pitchFamily="34" charset="0"/>
              </a:rPr>
              <a:t>en </a:t>
            </a:r>
            <a:r>
              <a:rPr lang="es-ES" dirty="0">
                <a:latin typeface="Arial" panose="020B0604020202020204" pitchFamily="34" charset="0"/>
                <a:cs typeface="Arial" panose="020B0604020202020204" pitchFamily="34" charset="0"/>
              </a:rPr>
              <a:t>el </a:t>
            </a:r>
            <a:r>
              <a:rPr lang="es-ES" dirty="0" smtClean="0">
                <a:latin typeface="Arial" panose="020B0604020202020204" pitchFamily="34" charset="0"/>
                <a:cs typeface="Arial" panose="020B0604020202020204" pitchFamily="34" charset="0"/>
              </a:rPr>
              <a:t>caserío </a:t>
            </a:r>
            <a:r>
              <a:rPr lang="es-ES" dirty="0" err="1">
                <a:latin typeface="Arial" panose="020B0604020202020204" pitchFamily="34" charset="0"/>
                <a:cs typeface="Arial" panose="020B0604020202020204" pitchFamily="34" charset="0"/>
              </a:rPr>
              <a:t>Succhupampa</a:t>
            </a:r>
            <a:r>
              <a:rPr lang="es-ES" dirty="0">
                <a:latin typeface="Arial" panose="020B0604020202020204" pitchFamily="34" charset="0"/>
                <a:cs typeface="Arial" panose="020B0604020202020204" pitchFamily="34" charset="0"/>
              </a:rPr>
              <a:t> de Congoña (</a:t>
            </a:r>
            <a:r>
              <a:rPr lang="es-ES" dirty="0" smtClean="0">
                <a:latin typeface="Arial" panose="020B0604020202020204" pitchFamily="34" charset="0"/>
                <a:cs typeface="Arial" panose="020B0604020202020204" pitchFamily="34" charset="0"/>
              </a:rPr>
              <a:t>Km0+000), </a:t>
            </a:r>
            <a:r>
              <a:rPr lang="es-ES" dirty="0">
                <a:latin typeface="Arial" panose="020B0604020202020204" pitchFamily="34" charset="0"/>
                <a:cs typeface="Arial" panose="020B0604020202020204" pitchFamily="34" charset="0"/>
              </a:rPr>
              <a:t>que </a:t>
            </a:r>
            <a:r>
              <a:rPr lang="es-ES" dirty="0" smtClean="0">
                <a:latin typeface="Arial" panose="020B0604020202020204" pitchFamily="34" charset="0"/>
                <a:cs typeface="Arial" panose="020B0604020202020204" pitchFamily="34" charset="0"/>
              </a:rPr>
              <a:t>registró los datos durante </a:t>
            </a:r>
            <a:r>
              <a:rPr lang="es-ES" dirty="0">
                <a:latin typeface="Arial" panose="020B0604020202020204" pitchFamily="34" charset="0"/>
                <a:cs typeface="Arial" panose="020B0604020202020204" pitchFamily="34" charset="0"/>
              </a:rPr>
              <a:t>siete días, </a:t>
            </a:r>
            <a:r>
              <a:rPr lang="es-ES" dirty="0" smtClean="0">
                <a:latin typeface="Arial" panose="020B0604020202020204" pitchFamily="34" charset="0"/>
                <a:cs typeface="Arial" panose="020B0604020202020204" pitchFamily="34" charset="0"/>
              </a:rPr>
              <a:t>entre </a:t>
            </a:r>
            <a:r>
              <a:rPr lang="es-ES" dirty="0">
                <a:latin typeface="Arial" panose="020B0604020202020204" pitchFamily="34" charset="0"/>
                <a:cs typeface="Arial" panose="020B0604020202020204" pitchFamily="34" charset="0"/>
              </a:rPr>
              <a:t>los días </a:t>
            </a:r>
            <a:r>
              <a:rPr lang="es-ES" dirty="0" smtClean="0">
                <a:latin typeface="Arial" panose="020B0604020202020204" pitchFamily="34" charset="0"/>
                <a:cs typeface="Arial" panose="020B0604020202020204" pitchFamily="34" charset="0"/>
              </a:rPr>
              <a:t>22 al 28 de septiembre </a:t>
            </a:r>
            <a:r>
              <a:rPr lang="es-ES" dirty="0">
                <a:latin typeface="Arial" panose="020B0604020202020204" pitchFamily="34" charset="0"/>
                <a:cs typeface="Arial" panose="020B0604020202020204" pitchFamily="34" charset="0"/>
              </a:rPr>
              <a:t>del </a:t>
            </a:r>
            <a:r>
              <a:rPr lang="es-ES" dirty="0" smtClean="0">
                <a:latin typeface="Arial" panose="020B0604020202020204" pitchFamily="34" charset="0"/>
                <a:cs typeface="Arial" panose="020B0604020202020204" pitchFamily="34" charset="0"/>
              </a:rPr>
              <a:t>2014.</a:t>
            </a:r>
            <a:endParaRPr lang="es-ES" dirty="0">
              <a:latin typeface="Arial" panose="020B0604020202020204" pitchFamily="34" charset="0"/>
              <a:cs typeface="Arial" panose="020B0604020202020204" pitchFamily="34" charset="0"/>
            </a:endParaRPr>
          </a:p>
        </p:txBody>
      </p:sp>
      <p:sp>
        <p:nvSpPr>
          <p:cNvPr id="11" name="10 Rectángulo"/>
          <p:cNvSpPr/>
          <p:nvPr/>
        </p:nvSpPr>
        <p:spPr>
          <a:xfrm>
            <a:off x="641589" y="3429000"/>
            <a:ext cx="7674827" cy="307777"/>
          </a:xfrm>
          <a:prstGeom prst="rect">
            <a:avLst/>
          </a:prstGeom>
        </p:spPr>
        <p:txBody>
          <a:bodyPr wrap="square">
            <a:spAutoFit/>
          </a:bodyPr>
          <a:lstStyle/>
          <a:p>
            <a:pPr algn="ctr"/>
            <a:r>
              <a:rPr lang="es-PE" sz="1400" b="1" dirty="0">
                <a:latin typeface="Arial" panose="020B0604020202020204" pitchFamily="34" charset="0"/>
                <a:cs typeface="Arial" panose="020B0604020202020204" pitchFamily="34" charset="0"/>
              </a:rPr>
              <a:t>CUADRO N° </a:t>
            </a:r>
            <a:r>
              <a:rPr lang="es-PE" sz="1400" b="1" dirty="0" smtClean="0">
                <a:latin typeface="Arial" panose="020B0604020202020204" pitchFamily="34" charset="0"/>
                <a:cs typeface="Arial" panose="020B0604020202020204" pitchFamily="34" charset="0"/>
              </a:rPr>
              <a:t>16: </a:t>
            </a:r>
            <a:r>
              <a:rPr lang="es-PE" sz="1400" dirty="0">
                <a:latin typeface="Arial" panose="020B0604020202020204" pitchFamily="34" charset="0"/>
                <a:cs typeface="Arial" panose="020B0604020202020204" pitchFamily="34" charset="0"/>
              </a:rPr>
              <a:t>RESULTADO DEL CONTEO VEHICULAR DURANTE LOS 07 DIAS</a:t>
            </a:r>
          </a:p>
        </p:txBody>
      </p:sp>
      <p:graphicFrame>
        <p:nvGraphicFramePr>
          <p:cNvPr id="2" name="Tabla 1"/>
          <p:cNvGraphicFramePr>
            <a:graphicFrameLocks noGrp="1"/>
          </p:cNvGraphicFramePr>
          <p:nvPr>
            <p:extLst>
              <p:ext uri="{D42A27DB-BD31-4B8C-83A1-F6EECF244321}">
                <p14:modId xmlns:p14="http://schemas.microsoft.com/office/powerpoint/2010/main" val="2768951039"/>
              </p:ext>
            </p:extLst>
          </p:nvPr>
        </p:nvGraphicFramePr>
        <p:xfrm>
          <a:off x="1115615" y="3861049"/>
          <a:ext cx="6840762" cy="2738548"/>
        </p:xfrm>
        <a:graphic>
          <a:graphicData uri="http://schemas.openxmlformats.org/drawingml/2006/table">
            <a:tbl>
              <a:tblPr firstRow="1" firstCol="1" bandRow="1">
                <a:tableStyleId>{5C22544A-7EE6-4342-B048-85BDC9FD1C3A}</a:tableStyleId>
              </a:tblPr>
              <a:tblGrid>
                <a:gridCol w="1117781"/>
                <a:gridCol w="539052"/>
                <a:gridCol w="641664"/>
                <a:gridCol w="853727"/>
                <a:gridCol w="606091"/>
                <a:gridCol w="660818"/>
                <a:gridCol w="653977"/>
                <a:gridCol w="722384"/>
                <a:gridCol w="627982"/>
                <a:gridCol w="417286"/>
              </a:tblGrid>
              <a:tr h="703022">
                <a:tc>
                  <a:txBody>
                    <a:bodyPr/>
                    <a:lstStyle/>
                    <a:p>
                      <a:pPr algn="ctr">
                        <a:lnSpc>
                          <a:spcPct val="107000"/>
                        </a:lnSpc>
                        <a:spcAft>
                          <a:spcPts val="0"/>
                        </a:spcAft>
                      </a:pPr>
                      <a:r>
                        <a:rPr lang="es-PE" sz="1100" dirty="0">
                          <a:effectLst/>
                        </a:rPr>
                        <a:t>Tipo de Vehículos </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LUNES</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MARTES</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dirty="0">
                          <a:effectLst/>
                        </a:rPr>
                        <a:t>MIERCOLES</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dirty="0">
                          <a:effectLst/>
                        </a:rPr>
                        <a:t>JUEVES</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VIERNES</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SABADO</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DOMINGO</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Total Semanal</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IMDs</a:t>
                      </a:r>
                      <a:br>
                        <a:rPr lang="es-PE" sz="1100">
                          <a:effectLst/>
                        </a:rPr>
                      </a:br>
                      <a:r>
                        <a:rPr lang="es-PE" sz="1100">
                          <a:effectLst/>
                        </a:rPr>
                        <a:t>Σ Vi/7</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200288">
                <a:tc>
                  <a:txBody>
                    <a:bodyPr/>
                    <a:lstStyle/>
                    <a:p>
                      <a:pPr>
                        <a:lnSpc>
                          <a:spcPct val="107000"/>
                        </a:lnSpc>
                        <a:spcAft>
                          <a:spcPts val="0"/>
                        </a:spcAft>
                      </a:pPr>
                      <a:r>
                        <a:rPr lang="es-PE" sz="1100">
                          <a:effectLst/>
                        </a:rPr>
                        <a:t>Automovil</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7</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6</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6</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6</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7</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7</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8</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47</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7</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190310">
                <a:tc>
                  <a:txBody>
                    <a:bodyPr/>
                    <a:lstStyle/>
                    <a:p>
                      <a:pPr>
                        <a:lnSpc>
                          <a:spcPct val="107000"/>
                        </a:lnSpc>
                        <a:spcAft>
                          <a:spcPts val="0"/>
                        </a:spcAft>
                      </a:pPr>
                      <a:r>
                        <a:rPr lang="es-PE" sz="1100">
                          <a:effectLst/>
                        </a:rPr>
                        <a:t>Cmta. Pick Up</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6</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6</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6</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4</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5</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6</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6</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39</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6</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274531">
                <a:tc>
                  <a:txBody>
                    <a:bodyPr/>
                    <a:lstStyle/>
                    <a:p>
                      <a:pPr>
                        <a:lnSpc>
                          <a:spcPct val="107000"/>
                        </a:lnSpc>
                        <a:spcAft>
                          <a:spcPts val="0"/>
                        </a:spcAft>
                      </a:pPr>
                      <a:r>
                        <a:rPr lang="es-PE" sz="1100" dirty="0">
                          <a:effectLst/>
                        </a:rPr>
                        <a:t>Camioneta Rural</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181044">
                <a:tc>
                  <a:txBody>
                    <a:bodyPr/>
                    <a:lstStyle/>
                    <a:p>
                      <a:pPr>
                        <a:lnSpc>
                          <a:spcPct val="107000"/>
                        </a:lnSpc>
                        <a:spcAft>
                          <a:spcPts val="0"/>
                        </a:spcAft>
                      </a:pPr>
                      <a:r>
                        <a:rPr lang="es-PE" sz="1100">
                          <a:effectLst/>
                        </a:rPr>
                        <a:t>Micro</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dirty="0">
                          <a:effectLst/>
                        </a:rPr>
                        <a:t>0</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181044">
                <a:tc>
                  <a:txBody>
                    <a:bodyPr/>
                    <a:lstStyle/>
                    <a:p>
                      <a:pPr>
                        <a:lnSpc>
                          <a:spcPct val="107000"/>
                        </a:lnSpc>
                        <a:spcAft>
                          <a:spcPts val="0"/>
                        </a:spcAft>
                      </a:pPr>
                      <a:r>
                        <a:rPr lang="es-PE" sz="1100">
                          <a:effectLst/>
                        </a:rPr>
                        <a:t>Omnibus 2E</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181044">
                <a:tc>
                  <a:txBody>
                    <a:bodyPr/>
                    <a:lstStyle/>
                    <a:p>
                      <a:pPr>
                        <a:lnSpc>
                          <a:spcPct val="107000"/>
                        </a:lnSpc>
                        <a:spcAft>
                          <a:spcPts val="0"/>
                        </a:spcAft>
                      </a:pPr>
                      <a:r>
                        <a:rPr lang="es-PE" sz="1100">
                          <a:effectLst/>
                        </a:rPr>
                        <a:t>Omnibus 3E</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181044">
                <a:tc>
                  <a:txBody>
                    <a:bodyPr/>
                    <a:lstStyle/>
                    <a:p>
                      <a:pPr>
                        <a:lnSpc>
                          <a:spcPct val="107000"/>
                        </a:lnSpc>
                        <a:spcAft>
                          <a:spcPts val="0"/>
                        </a:spcAft>
                      </a:pPr>
                      <a:r>
                        <a:rPr lang="es-PE" sz="1100">
                          <a:effectLst/>
                        </a:rPr>
                        <a:t>Camión 2E</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4</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3</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4</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4</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4</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6</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6</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31</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4</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190310">
                <a:tc>
                  <a:txBody>
                    <a:bodyPr/>
                    <a:lstStyle/>
                    <a:p>
                      <a:pPr>
                        <a:lnSpc>
                          <a:spcPct val="107000"/>
                        </a:lnSpc>
                        <a:spcAft>
                          <a:spcPts val="0"/>
                        </a:spcAft>
                      </a:pPr>
                      <a:r>
                        <a:rPr lang="es-PE" sz="1100">
                          <a:effectLst/>
                        </a:rPr>
                        <a:t>Camión 3E</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190310">
                <a:tc>
                  <a:txBody>
                    <a:bodyPr/>
                    <a:lstStyle/>
                    <a:p>
                      <a:pPr>
                        <a:lnSpc>
                          <a:spcPct val="107000"/>
                        </a:lnSpc>
                        <a:spcAft>
                          <a:spcPts val="0"/>
                        </a:spcAft>
                      </a:pPr>
                      <a:r>
                        <a:rPr lang="es-PE" sz="1100">
                          <a:effectLst/>
                        </a:rPr>
                        <a:t>Camión 4E</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190310">
                <a:tc>
                  <a:txBody>
                    <a:bodyPr/>
                    <a:lstStyle/>
                    <a:p>
                      <a:pPr>
                        <a:lnSpc>
                          <a:spcPct val="107000"/>
                        </a:lnSpc>
                        <a:spcAft>
                          <a:spcPts val="0"/>
                        </a:spcAft>
                      </a:pPr>
                      <a:r>
                        <a:rPr lang="es-PE" sz="1100">
                          <a:effectLst/>
                        </a:rPr>
                        <a:t>TOTAL IMD</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17</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15</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16</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14</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16</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19</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20</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117</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dirty="0">
                          <a:effectLst/>
                        </a:rPr>
                        <a:t>17</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bl>
          </a:graphicData>
        </a:graphic>
      </p:graphicFrame>
      <p:sp>
        <p:nvSpPr>
          <p:cNvPr id="9" name="3 CuadroTexto"/>
          <p:cNvSpPr txBox="1">
            <a:spLocks noChangeArrowheads="1"/>
          </p:cNvSpPr>
          <p:nvPr/>
        </p:nvSpPr>
        <p:spPr bwMode="auto">
          <a:xfrm>
            <a:off x="74613" y="1042988"/>
            <a:ext cx="2144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charset="0"/>
              <a:buChar char="•"/>
              <a:defRPr sz="3200">
                <a:solidFill>
                  <a:schemeClr val="tx1"/>
                </a:solidFill>
                <a:latin typeface="Calibri" pitchFamily="34" charset="0"/>
              </a:defRPr>
            </a:lvl1pPr>
            <a:lvl2pPr marL="742950" indent="-285750" algn="l" eaLnBrk="0" hangingPunct="0">
              <a:spcBef>
                <a:spcPct val="20000"/>
              </a:spcBef>
              <a:buFont typeface="Arial" charset="0"/>
              <a:buChar char="–"/>
              <a:defRPr sz="2800">
                <a:solidFill>
                  <a:schemeClr val="tx1"/>
                </a:solidFill>
                <a:latin typeface="Calibri" pitchFamily="34" charset="0"/>
              </a:defRPr>
            </a:lvl2pPr>
            <a:lvl3pPr marL="1143000" indent="-228600" algn="l" eaLnBrk="0" hangingPunct="0">
              <a:spcBef>
                <a:spcPct val="20000"/>
              </a:spcBef>
              <a:buFont typeface="Arial" charset="0"/>
              <a:buChar char="•"/>
              <a:defRPr sz="2400">
                <a:solidFill>
                  <a:schemeClr val="tx1"/>
                </a:solidFill>
                <a:latin typeface="Calibri" pitchFamily="34" charset="0"/>
              </a:defRPr>
            </a:lvl3pPr>
            <a:lvl4pPr marL="1600200" indent="-228600" algn="l" eaLnBrk="0" hangingPunct="0">
              <a:spcBef>
                <a:spcPct val="20000"/>
              </a:spcBef>
              <a:buFont typeface="Arial" charset="0"/>
              <a:buChar char="–"/>
              <a:defRPr sz="2000">
                <a:solidFill>
                  <a:schemeClr val="tx1"/>
                </a:solidFill>
                <a:latin typeface="Calibri" pitchFamily="34" charset="0"/>
              </a:defRPr>
            </a:lvl4pPr>
            <a:lvl5pPr marL="2057400" indent="-228600" algn="l"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s-PE" altLang="es-PE" sz="1800" b="1" u="sng" dirty="0">
                <a:latin typeface="Arial" charset="0"/>
              </a:rPr>
              <a:t>OBJETIVO</a:t>
            </a:r>
          </a:p>
        </p:txBody>
      </p:sp>
      <p:sp>
        <p:nvSpPr>
          <p:cNvPr id="12" name="2 Marcador de contenido"/>
          <p:cNvSpPr txBox="1">
            <a:spLocks/>
          </p:cNvSpPr>
          <p:nvPr/>
        </p:nvSpPr>
        <p:spPr>
          <a:xfrm>
            <a:off x="1514475" y="1428750"/>
            <a:ext cx="7254875" cy="798513"/>
          </a:xfrm>
          <a:prstGeom prst="rect">
            <a:avLst/>
          </a:prstGeom>
        </p:spPr>
        <p:txBody>
          <a:bodyPr/>
          <a:lstStyle>
            <a:lvl1pPr marL="419100" indent="-382588" algn="l" rtl="0" eaLnBrk="0" fontAlgn="base" hangingPunct="0">
              <a:spcBef>
                <a:spcPct val="20000"/>
              </a:spcBef>
              <a:spcAft>
                <a:spcPct val="0"/>
              </a:spcAft>
              <a:buClr>
                <a:schemeClr val="accent1"/>
              </a:buClr>
              <a:buSzPct val="80000"/>
              <a:buFont typeface="Wingdings 2" pitchFamily="18" charset="2"/>
              <a:buChar char=""/>
              <a:defRPr sz="3000" kern="1200">
                <a:solidFill>
                  <a:schemeClr val="tx1"/>
                </a:solidFill>
                <a:latin typeface="+mn-lt"/>
                <a:ea typeface="+mn-ea"/>
                <a:cs typeface="+mn-cs"/>
              </a:defRPr>
            </a:lvl1pPr>
            <a:lvl2pPr marL="722313" indent="-273050" algn="l" rtl="0" eaLnBrk="0" fontAlgn="base" hangingPunct="0">
              <a:spcBef>
                <a:spcPct val="20000"/>
              </a:spcBef>
              <a:spcAft>
                <a:spcPct val="0"/>
              </a:spcAft>
              <a:buClr>
                <a:schemeClr val="accent1"/>
              </a:buClr>
              <a:buSzPct val="90000"/>
              <a:buFont typeface="Wingdings 2" pitchFamily="18" charset="2"/>
              <a:buChar char=""/>
              <a:defRPr sz="2600" kern="1200">
                <a:solidFill>
                  <a:schemeClr val="tx1"/>
                </a:solidFill>
                <a:latin typeface="+mn-lt"/>
                <a:ea typeface="+mn-ea"/>
                <a:cs typeface="+mn-cs"/>
              </a:defRPr>
            </a:lvl2pPr>
            <a:lvl3pPr marL="1004888" indent="-255588" algn="l" rtl="0" eaLnBrk="0" fontAlgn="base" hangingPunct="0">
              <a:spcBef>
                <a:spcPct val="20000"/>
              </a:spcBef>
              <a:spcAft>
                <a:spcPct val="0"/>
              </a:spcAft>
              <a:buClr>
                <a:schemeClr val="accent2"/>
              </a:buClr>
              <a:buSzPct val="85000"/>
              <a:buFont typeface="Arial" charset="0"/>
              <a:buChar char="○"/>
              <a:defRPr sz="2400" kern="1200">
                <a:solidFill>
                  <a:schemeClr val="tx1"/>
                </a:solidFill>
                <a:latin typeface="+mn-lt"/>
                <a:ea typeface="+mn-ea"/>
                <a:cs typeface="+mn-cs"/>
              </a:defRPr>
            </a:lvl3pPr>
            <a:lvl4pPr marL="1279525" indent="-236538" algn="l" rtl="0" eaLnBrk="0" fontAlgn="base" hangingPunct="0">
              <a:spcBef>
                <a:spcPct val="20000"/>
              </a:spcBef>
              <a:spcAft>
                <a:spcPct val="0"/>
              </a:spcAft>
              <a:buClr>
                <a:srgbClr val="8D89A4"/>
              </a:buClr>
              <a:buSzPct val="90000"/>
              <a:buFont typeface="Wingdings 2" pitchFamily="18" charset="2"/>
              <a:buChar char=""/>
              <a:defRPr sz="2000" kern="1200">
                <a:solidFill>
                  <a:schemeClr val="tx1"/>
                </a:solidFill>
                <a:latin typeface="+mn-lt"/>
                <a:ea typeface="+mn-ea"/>
                <a:cs typeface="+mn-cs"/>
              </a:defRPr>
            </a:lvl4pPr>
            <a:lvl5pPr marL="1489075" indent="-182563" algn="l" rtl="0" eaLnBrk="0" fontAlgn="base" hangingPunct="0">
              <a:spcBef>
                <a:spcPct val="20000"/>
              </a:spcBef>
              <a:spcAft>
                <a:spcPct val="0"/>
              </a:spcAft>
              <a:buClr>
                <a:srgbClr val="748560"/>
              </a:buClr>
              <a:buSzPct val="100000"/>
              <a:buFont typeface="Arial" charset="0"/>
              <a:buChar char="-"/>
              <a:defRPr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algn="just">
              <a:buFont typeface="Wingdings" panose="05000000000000000000" pitchFamily="2" charset="2"/>
              <a:buChar char="v"/>
            </a:pPr>
            <a:r>
              <a:rPr lang="es-PE" altLang="es-PE" sz="1800" dirty="0" smtClean="0">
                <a:latin typeface="Arial" charset="0"/>
                <a:cs typeface="Arial" charset="0"/>
              </a:rPr>
              <a:t>El estudio de tráfico vehicular tiene por objeto cuantificar y clasificar los vehículos que transitan por la mencionada vía.</a:t>
            </a:r>
          </a:p>
        </p:txBody>
      </p:sp>
    </p:spTree>
    <p:extLst>
      <p:ext uri="{BB962C8B-B14F-4D97-AF65-F5344CB8AC3E}">
        <p14:creationId xmlns:p14="http://schemas.microsoft.com/office/powerpoint/2010/main" val="4247647829"/>
      </p:ext>
    </p:extLst>
  </p:cSld>
  <p:clrMapOvr>
    <a:masterClrMapping/>
  </p:clrMapOvr>
  <p:transition spd="slow">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305780" y="188640"/>
            <a:ext cx="6462464" cy="338554"/>
          </a:xfrm>
          <a:prstGeom prst="rect">
            <a:avLst/>
          </a:prstGeom>
        </p:spPr>
        <p:txBody>
          <a:bodyPr wrap="square">
            <a:spAutoFit/>
          </a:bodyPr>
          <a:lstStyle/>
          <a:p>
            <a:pPr marL="285750" indent="-285750">
              <a:buFont typeface="Wingdings" pitchFamily="2" charset="2"/>
              <a:buChar char="Ø"/>
            </a:pPr>
            <a:r>
              <a:rPr lang="es-PE" sz="1600" b="1" dirty="0"/>
              <a:t>DETERMINACIÓN DEL ÍNDICE MEDIO DIARIO ANUAL</a:t>
            </a:r>
            <a:endParaRPr lang="es-PE" sz="1600" dirty="0"/>
          </a:p>
        </p:txBody>
      </p:sp>
      <p:sp>
        <p:nvSpPr>
          <p:cNvPr id="11" name="10 Rectángulo"/>
          <p:cNvSpPr/>
          <p:nvPr/>
        </p:nvSpPr>
        <p:spPr>
          <a:xfrm>
            <a:off x="567987" y="591071"/>
            <a:ext cx="3139917" cy="461665"/>
          </a:xfrm>
          <a:prstGeom prst="rect">
            <a:avLst/>
          </a:prstGeom>
        </p:spPr>
        <p:txBody>
          <a:bodyPr wrap="square">
            <a:spAutoFit/>
          </a:bodyPr>
          <a:lstStyle/>
          <a:p>
            <a:pPr algn="ctr"/>
            <a:r>
              <a:rPr lang="es-PE" sz="1200" b="1" dirty="0">
                <a:latin typeface="Arial" panose="020B0604020202020204" pitchFamily="34" charset="0"/>
                <a:cs typeface="Arial" panose="020B0604020202020204" pitchFamily="34" charset="0"/>
              </a:rPr>
              <a:t>CUADRO N° </a:t>
            </a:r>
            <a:r>
              <a:rPr lang="es-PE" sz="1200" b="1" dirty="0" smtClean="0">
                <a:latin typeface="Arial" panose="020B0604020202020204" pitchFamily="34" charset="0"/>
                <a:cs typeface="Arial" panose="020B0604020202020204" pitchFamily="34" charset="0"/>
              </a:rPr>
              <a:t>17: </a:t>
            </a:r>
            <a:r>
              <a:rPr lang="es-PE" sz="1200" dirty="0">
                <a:latin typeface="Arial" panose="020B0604020202020204" pitchFamily="34" charset="0"/>
                <a:cs typeface="Arial" panose="020B0604020202020204" pitchFamily="34" charset="0"/>
              </a:rPr>
              <a:t>TRÁFICO VEHICULAR AMBOS SENTIDOS POR DÍAS</a:t>
            </a:r>
          </a:p>
        </p:txBody>
      </p:sp>
      <p:sp>
        <p:nvSpPr>
          <p:cNvPr id="12" name="11 Rectángulo"/>
          <p:cNvSpPr/>
          <p:nvPr/>
        </p:nvSpPr>
        <p:spPr>
          <a:xfrm>
            <a:off x="4959547" y="626120"/>
            <a:ext cx="3644901" cy="276999"/>
          </a:xfrm>
          <a:prstGeom prst="rect">
            <a:avLst/>
          </a:prstGeom>
        </p:spPr>
        <p:txBody>
          <a:bodyPr wrap="square">
            <a:spAutoFit/>
          </a:bodyPr>
          <a:lstStyle/>
          <a:p>
            <a:pPr algn="ctr"/>
            <a:r>
              <a:rPr lang="es-ES_tradnl" sz="1200" b="1" dirty="0">
                <a:latin typeface="Arial" panose="020B0604020202020204" pitchFamily="34" charset="0"/>
                <a:cs typeface="Arial" panose="020B0604020202020204" pitchFamily="34" charset="0"/>
              </a:rPr>
              <a:t>GRÁFICO N° </a:t>
            </a:r>
            <a:r>
              <a:rPr lang="es-ES_tradnl" sz="1200" b="1" dirty="0" smtClean="0">
                <a:latin typeface="Arial" panose="020B0604020202020204" pitchFamily="34" charset="0"/>
                <a:cs typeface="Arial" panose="020B0604020202020204" pitchFamily="34" charset="0"/>
              </a:rPr>
              <a:t>11: </a:t>
            </a:r>
            <a:r>
              <a:rPr lang="es-ES_tradnl" sz="1200" dirty="0">
                <a:latin typeface="Arial" panose="020B0604020202020204" pitchFamily="34" charset="0"/>
                <a:cs typeface="Arial" panose="020B0604020202020204" pitchFamily="34" charset="0"/>
              </a:rPr>
              <a:t>CLASIFICACIÓN VEHICULAR</a:t>
            </a:r>
            <a:endParaRPr lang="es-PE" sz="1200" dirty="0">
              <a:latin typeface="Arial" panose="020B0604020202020204" pitchFamily="34" charset="0"/>
              <a:cs typeface="Arial" panose="020B0604020202020204" pitchFamily="34" charset="0"/>
            </a:endParaRPr>
          </a:p>
        </p:txBody>
      </p:sp>
      <p:sp>
        <p:nvSpPr>
          <p:cNvPr id="14" name="13 Rectángulo"/>
          <p:cNvSpPr/>
          <p:nvPr/>
        </p:nvSpPr>
        <p:spPr>
          <a:xfrm>
            <a:off x="708261" y="3573016"/>
            <a:ext cx="2404313" cy="338554"/>
          </a:xfrm>
          <a:prstGeom prst="rect">
            <a:avLst/>
          </a:prstGeom>
        </p:spPr>
        <p:txBody>
          <a:bodyPr wrap="none">
            <a:spAutoFit/>
          </a:bodyPr>
          <a:lstStyle/>
          <a:p>
            <a:r>
              <a:rPr lang="es-PE" sz="1600" b="1" dirty="0" smtClean="0">
                <a:latin typeface="Arial" panose="020B0604020202020204" pitchFamily="34" charset="0"/>
                <a:cs typeface="Arial" panose="020B0604020202020204" pitchFamily="34" charset="0"/>
              </a:rPr>
              <a:t>a.- TRÁFICO </a:t>
            </a:r>
            <a:r>
              <a:rPr lang="es-PE" sz="1600" b="1" dirty="0">
                <a:latin typeface="Arial" panose="020B0604020202020204" pitchFamily="34" charset="0"/>
                <a:cs typeface="Arial" panose="020B0604020202020204" pitchFamily="34" charset="0"/>
              </a:rPr>
              <a:t>NORMAL </a:t>
            </a:r>
            <a:endParaRPr lang="es-PE" dirty="0">
              <a:latin typeface="Arial" panose="020B0604020202020204" pitchFamily="34" charset="0"/>
              <a:cs typeface="Arial" panose="020B0604020202020204" pitchFamily="34" charset="0"/>
            </a:endParaRPr>
          </a:p>
        </p:txBody>
      </p:sp>
      <p:sp>
        <p:nvSpPr>
          <p:cNvPr id="16" name="15 Rectángulo"/>
          <p:cNvSpPr/>
          <p:nvPr/>
        </p:nvSpPr>
        <p:spPr>
          <a:xfrm>
            <a:off x="570672" y="3861048"/>
            <a:ext cx="4255034" cy="1077218"/>
          </a:xfrm>
          <a:prstGeom prst="rect">
            <a:avLst/>
          </a:prstGeom>
        </p:spPr>
        <p:txBody>
          <a:bodyPr wrap="square">
            <a:spAutoFit/>
          </a:bodyPr>
          <a:lstStyle/>
          <a:p>
            <a:pPr algn="just"/>
            <a:r>
              <a:rPr lang="es-ES_tradnl" sz="1600" dirty="0">
                <a:latin typeface="Arial" panose="020B0604020202020204" pitchFamily="34" charset="0"/>
                <a:cs typeface="Arial" panose="020B0604020202020204" pitchFamily="34" charset="0"/>
              </a:rPr>
              <a:t>Para la proyección del tráfico normal hasta el </a:t>
            </a:r>
            <a:r>
              <a:rPr lang="es-ES_tradnl" sz="1600" dirty="0" smtClean="0">
                <a:latin typeface="Arial" panose="020B0604020202020204" pitchFamily="34" charset="0"/>
                <a:cs typeface="Arial" panose="020B0604020202020204" pitchFamily="34" charset="0"/>
              </a:rPr>
              <a:t>2024 </a:t>
            </a:r>
            <a:r>
              <a:rPr lang="es-ES_tradnl" sz="1600" dirty="0">
                <a:latin typeface="Arial" panose="020B0604020202020204" pitchFamily="34" charset="0"/>
                <a:cs typeface="Arial" panose="020B0604020202020204" pitchFamily="34" charset="0"/>
              </a:rPr>
              <a:t>se utilizarán los indicadores macro-económicos de la Región o zona del proyecto.</a:t>
            </a:r>
            <a:endParaRPr lang="es-PE" sz="1600" dirty="0">
              <a:latin typeface="Arial" panose="020B0604020202020204" pitchFamily="34" charset="0"/>
              <a:cs typeface="Arial" panose="020B0604020202020204" pitchFamily="34" charset="0"/>
            </a:endParaRPr>
          </a:p>
        </p:txBody>
      </p:sp>
      <p:sp>
        <p:nvSpPr>
          <p:cNvPr id="17" name="16 Rectángulo"/>
          <p:cNvSpPr/>
          <p:nvPr/>
        </p:nvSpPr>
        <p:spPr>
          <a:xfrm>
            <a:off x="909378" y="4993431"/>
            <a:ext cx="2582502" cy="307777"/>
          </a:xfrm>
          <a:prstGeom prst="rect">
            <a:avLst/>
          </a:prstGeom>
        </p:spPr>
        <p:txBody>
          <a:bodyPr wrap="none">
            <a:spAutoFit/>
          </a:bodyPr>
          <a:lstStyle/>
          <a:p>
            <a:r>
              <a:rPr lang="es-PE" sz="1400" b="1" u="sng" dirty="0"/>
              <a:t>Variables Macroeconómicas</a:t>
            </a:r>
            <a:endParaRPr lang="es-PE" sz="1400" u="sng" dirty="0"/>
          </a:p>
        </p:txBody>
      </p:sp>
      <p:sp>
        <p:nvSpPr>
          <p:cNvPr id="18" name="17 Rectángulo"/>
          <p:cNvSpPr/>
          <p:nvPr/>
        </p:nvSpPr>
        <p:spPr>
          <a:xfrm>
            <a:off x="289202" y="5255622"/>
            <a:ext cx="3964713" cy="261610"/>
          </a:xfrm>
          <a:prstGeom prst="rect">
            <a:avLst/>
          </a:prstGeom>
        </p:spPr>
        <p:txBody>
          <a:bodyPr wrap="square">
            <a:spAutoFit/>
          </a:bodyPr>
          <a:lstStyle/>
          <a:p>
            <a:pPr algn="ctr"/>
            <a:r>
              <a:rPr lang="es-ES_tradnl" sz="1100" b="1" dirty="0">
                <a:latin typeface="Arial Narrow" pitchFamily="34" charset="0"/>
              </a:rPr>
              <a:t>CUADRO N° </a:t>
            </a:r>
            <a:r>
              <a:rPr lang="es-ES_tradnl" sz="1100" b="1" dirty="0" smtClean="0">
                <a:latin typeface="Arial Narrow" pitchFamily="34" charset="0"/>
              </a:rPr>
              <a:t>18: </a:t>
            </a:r>
            <a:r>
              <a:rPr lang="es-PE" sz="1100" dirty="0" smtClean="0">
                <a:latin typeface="Arial Narrow" pitchFamily="34" charset="0"/>
              </a:rPr>
              <a:t> </a:t>
            </a:r>
            <a:r>
              <a:rPr lang="es-ES" sz="1100" dirty="0" smtClean="0">
                <a:latin typeface="Arial Narrow" pitchFamily="34" charset="0"/>
              </a:rPr>
              <a:t>TASAS </a:t>
            </a:r>
            <a:r>
              <a:rPr lang="es-ES" sz="1100" dirty="0">
                <a:latin typeface="Arial Narrow" pitchFamily="34" charset="0"/>
              </a:rPr>
              <a:t>DE CRECIMIENTO VEHICULAR</a:t>
            </a:r>
            <a:endParaRPr lang="es-PE" sz="1100" b="1" dirty="0">
              <a:latin typeface="Arial Narrow" pitchFamily="34" charset="0"/>
            </a:endParaRPr>
          </a:p>
        </p:txBody>
      </p:sp>
      <p:sp>
        <p:nvSpPr>
          <p:cNvPr id="20" name="19 Rectángulo"/>
          <p:cNvSpPr/>
          <p:nvPr/>
        </p:nvSpPr>
        <p:spPr>
          <a:xfrm>
            <a:off x="5102251" y="3647728"/>
            <a:ext cx="2645276" cy="338554"/>
          </a:xfrm>
          <a:prstGeom prst="rect">
            <a:avLst/>
          </a:prstGeom>
        </p:spPr>
        <p:txBody>
          <a:bodyPr wrap="none">
            <a:spAutoFit/>
          </a:bodyPr>
          <a:lstStyle/>
          <a:p>
            <a:r>
              <a:rPr lang="es-PE" sz="1600" b="1" dirty="0">
                <a:latin typeface="Arial" panose="020B0604020202020204" pitchFamily="34" charset="0"/>
                <a:cs typeface="Arial" panose="020B0604020202020204" pitchFamily="34" charset="0"/>
              </a:rPr>
              <a:t>b</a:t>
            </a:r>
            <a:r>
              <a:rPr lang="es-PE" sz="1600" b="1" dirty="0" smtClean="0">
                <a:latin typeface="Arial" panose="020B0604020202020204" pitchFamily="34" charset="0"/>
                <a:cs typeface="Arial" panose="020B0604020202020204" pitchFamily="34" charset="0"/>
              </a:rPr>
              <a:t>.- TRÁFICO GENERADO</a:t>
            </a:r>
            <a:endParaRPr lang="es-PE" dirty="0">
              <a:latin typeface="Arial" panose="020B0604020202020204" pitchFamily="34" charset="0"/>
              <a:cs typeface="Arial" panose="020B0604020202020204" pitchFamily="34" charset="0"/>
            </a:endParaRPr>
          </a:p>
        </p:txBody>
      </p:sp>
      <p:pic>
        <p:nvPicPr>
          <p:cNvPr id="21" name="20 Imagen"/>
          <p:cNvPicPr/>
          <p:nvPr/>
        </p:nvPicPr>
        <p:blipFill>
          <a:blip r:embed="rId2">
            <a:extLst>
              <a:ext uri="{28A0092B-C50C-407E-A947-70E740481C1C}">
                <a14:useLocalDpi xmlns:a14="http://schemas.microsoft.com/office/drawing/2010/main" val="0"/>
              </a:ext>
            </a:extLst>
          </a:blip>
          <a:srcRect/>
          <a:stretch>
            <a:fillRect/>
          </a:stretch>
        </p:blipFill>
        <p:spPr bwMode="auto">
          <a:xfrm>
            <a:off x="4959547" y="4026581"/>
            <a:ext cx="3960440" cy="853440"/>
          </a:xfrm>
          <a:prstGeom prst="rect">
            <a:avLst/>
          </a:prstGeom>
          <a:noFill/>
          <a:ln w="9525">
            <a:noFill/>
            <a:miter lim="800000"/>
            <a:headEnd/>
            <a:tailEnd/>
          </a:ln>
        </p:spPr>
      </p:pic>
      <p:sp>
        <p:nvSpPr>
          <p:cNvPr id="22" name="21 Rectángulo"/>
          <p:cNvSpPr/>
          <p:nvPr/>
        </p:nvSpPr>
        <p:spPr>
          <a:xfrm>
            <a:off x="4860032" y="4869160"/>
            <a:ext cx="4104456" cy="400110"/>
          </a:xfrm>
          <a:prstGeom prst="rect">
            <a:avLst/>
          </a:prstGeom>
        </p:spPr>
        <p:txBody>
          <a:bodyPr wrap="square">
            <a:spAutoFit/>
          </a:bodyPr>
          <a:lstStyle/>
          <a:p>
            <a:pPr algn="just"/>
            <a:r>
              <a:rPr lang="es-PE" sz="1000" dirty="0">
                <a:latin typeface="Arial Narrow" pitchFamily="34" charset="0"/>
              </a:rPr>
              <a:t>Fuente: Guía de Identificación, Formulación y Evaluación Social de Proyectos de Rehabilitación y Mejoramiento de camino vecinal a nivel de perfil del MEF</a:t>
            </a:r>
          </a:p>
        </p:txBody>
      </p:sp>
      <p:sp>
        <p:nvSpPr>
          <p:cNvPr id="23" name="22 Rectángulo"/>
          <p:cNvSpPr/>
          <p:nvPr/>
        </p:nvSpPr>
        <p:spPr>
          <a:xfrm>
            <a:off x="5004049" y="5445224"/>
            <a:ext cx="3816424" cy="1077218"/>
          </a:xfrm>
          <a:prstGeom prst="rect">
            <a:avLst/>
          </a:prstGeom>
        </p:spPr>
        <p:txBody>
          <a:bodyPr wrap="square">
            <a:spAutoFit/>
          </a:bodyPr>
          <a:lstStyle/>
          <a:p>
            <a:r>
              <a:rPr lang="es-PE" sz="1600" b="1" dirty="0" smtClean="0">
                <a:latin typeface="Arial" panose="020B0604020202020204" pitchFamily="34" charset="0"/>
                <a:cs typeface="Arial" panose="020B0604020202020204" pitchFamily="34" charset="0"/>
              </a:rPr>
              <a:t>c.- TRÁFICO DESVIADO: </a:t>
            </a:r>
            <a:r>
              <a:rPr lang="es-PE" sz="1600" dirty="0">
                <a:latin typeface="Arial" panose="020B0604020202020204" pitchFamily="34" charset="0"/>
                <a:cs typeface="Arial" panose="020B0604020202020204" pitchFamily="34" charset="0"/>
              </a:rPr>
              <a:t>No se ha considerado por que  no existe desvíos de tráfico significativos dentro de todo el tramo de la carretera en estudio.</a:t>
            </a:r>
            <a:endParaRPr lang="es-PE" sz="2000" dirty="0">
              <a:latin typeface="Arial" panose="020B0604020202020204" pitchFamily="34" charset="0"/>
              <a:cs typeface="Arial" panose="020B0604020202020204" pitchFamily="34" charset="0"/>
            </a:endParaRPr>
          </a:p>
        </p:txBody>
      </p:sp>
      <p:graphicFrame>
        <p:nvGraphicFramePr>
          <p:cNvPr id="2" name="Tabla 1"/>
          <p:cNvGraphicFramePr>
            <a:graphicFrameLocks noGrp="1"/>
          </p:cNvGraphicFramePr>
          <p:nvPr>
            <p:extLst>
              <p:ext uri="{D42A27DB-BD31-4B8C-83A1-F6EECF244321}">
                <p14:modId xmlns:p14="http://schemas.microsoft.com/office/powerpoint/2010/main" val="3979714817"/>
              </p:ext>
            </p:extLst>
          </p:nvPr>
        </p:nvGraphicFramePr>
        <p:xfrm>
          <a:off x="305780" y="1179898"/>
          <a:ext cx="4175760" cy="2305050"/>
        </p:xfrm>
        <a:graphic>
          <a:graphicData uri="http://schemas.openxmlformats.org/drawingml/2006/table">
            <a:tbl>
              <a:tblPr firstRow="1" firstCol="1" bandRow="1">
                <a:tableStyleId>{5C22544A-7EE6-4342-B048-85BDC9FD1C3A}</a:tableStyleId>
              </a:tblPr>
              <a:tblGrid>
                <a:gridCol w="1452880"/>
                <a:gridCol w="683260"/>
                <a:gridCol w="591820"/>
                <a:gridCol w="749300"/>
                <a:gridCol w="698500"/>
              </a:tblGrid>
              <a:tr h="438150">
                <a:tc>
                  <a:txBody>
                    <a:bodyPr/>
                    <a:lstStyle/>
                    <a:p>
                      <a:pPr algn="ctr">
                        <a:lnSpc>
                          <a:spcPct val="107000"/>
                        </a:lnSpc>
                        <a:spcAft>
                          <a:spcPts val="0"/>
                        </a:spcAft>
                      </a:pPr>
                      <a:r>
                        <a:rPr lang="es-PE" sz="1100">
                          <a:effectLst/>
                        </a:rPr>
                        <a:t>Tipo de Vehículos </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Total Semanal</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IMDs</a:t>
                      </a:r>
                      <a:br>
                        <a:rPr lang="es-PE" sz="1100">
                          <a:effectLst/>
                        </a:rPr>
                      </a:br>
                      <a:r>
                        <a:rPr lang="es-PE" sz="1100">
                          <a:effectLst/>
                        </a:rPr>
                        <a:t>Σ Vi/7</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FC</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IMDs x FC</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200025">
                <a:tc>
                  <a:txBody>
                    <a:bodyPr/>
                    <a:lstStyle/>
                    <a:p>
                      <a:pPr>
                        <a:lnSpc>
                          <a:spcPct val="107000"/>
                        </a:lnSpc>
                        <a:spcAft>
                          <a:spcPts val="0"/>
                        </a:spcAft>
                      </a:pPr>
                      <a:r>
                        <a:rPr lang="es-PE" sz="1100">
                          <a:effectLst/>
                        </a:rPr>
                        <a:t>Automovil</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es-PE" sz="1100">
                          <a:effectLst/>
                        </a:rPr>
                        <a:t>47</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7</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1.036513</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7</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190500">
                <a:tc>
                  <a:txBody>
                    <a:bodyPr/>
                    <a:lstStyle/>
                    <a:p>
                      <a:pPr>
                        <a:lnSpc>
                          <a:spcPct val="107000"/>
                        </a:lnSpc>
                        <a:spcAft>
                          <a:spcPts val="0"/>
                        </a:spcAft>
                      </a:pPr>
                      <a:r>
                        <a:rPr lang="es-PE" sz="1100">
                          <a:effectLst/>
                        </a:rPr>
                        <a:t>Cmta. Pick Up</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es-PE" sz="1100">
                          <a:effectLst/>
                        </a:rPr>
                        <a:t>39</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6</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1.036513</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6</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180975">
                <a:tc>
                  <a:txBody>
                    <a:bodyPr/>
                    <a:lstStyle/>
                    <a:p>
                      <a:pPr>
                        <a:lnSpc>
                          <a:spcPct val="107000"/>
                        </a:lnSpc>
                        <a:spcAft>
                          <a:spcPts val="0"/>
                        </a:spcAft>
                      </a:pPr>
                      <a:r>
                        <a:rPr lang="es-PE" sz="1100">
                          <a:effectLst/>
                        </a:rPr>
                        <a:t>Camioneta Rural</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es-PE" sz="1100">
                          <a:effectLst/>
                        </a:rPr>
                        <a:t>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1.036513</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180975">
                <a:tc>
                  <a:txBody>
                    <a:bodyPr/>
                    <a:lstStyle/>
                    <a:p>
                      <a:pPr>
                        <a:lnSpc>
                          <a:spcPct val="107000"/>
                        </a:lnSpc>
                        <a:spcAft>
                          <a:spcPts val="0"/>
                        </a:spcAft>
                      </a:pPr>
                      <a:r>
                        <a:rPr lang="es-PE" sz="1100">
                          <a:effectLst/>
                        </a:rPr>
                        <a:t>Micro</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es-PE" sz="1100">
                          <a:effectLst/>
                        </a:rPr>
                        <a:t>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1.036513</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180975">
                <a:tc>
                  <a:txBody>
                    <a:bodyPr/>
                    <a:lstStyle/>
                    <a:p>
                      <a:pPr>
                        <a:lnSpc>
                          <a:spcPct val="107000"/>
                        </a:lnSpc>
                        <a:spcAft>
                          <a:spcPts val="0"/>
                        </a:spcAft>
                      </a:pPr>
                      <a:r>
                        <a:rPr lang="es-PE" sz="1100">
                          <a:effectLst/>
                        </a:rPr>
                        <a:t>Omnibus 2E</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es-PE" sz="1100">
                          <a:effectLst/>
                        </a:rPr>
                        <a:t>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1.036513</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180975">
                <a:tc>
                  <a:txBody>
                    <a:bodyPr/>
                    <a:lstStyle/>
                    <a:p>
                      <a:pPr>
                        <a:lnSpc>
                          <a:spcPct val="107000"/>
                        </a:lnSpc>
                        <a:spcAft>
                          <a:spcPts val="0"/>
                        </a:spcAft>
                      </a:pPr>
                      <a:r>
                        <a:rPr lang="es-PE" sz="1100">
                          <a:effectLst/>
                        </a:rPr>
                        <a:t>Omnibus 3E</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es-PE" sz="1100">
                          <a:effectLst/>
                        </a:rPr>
                        <a:t>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1.036513</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180975">
                <a:tc>
                  <a:txBody>
                    <a:bodyPr/>
                    <a:lstStyle/>
                    <a:p>
                      <a:pPr>
                        <a:lnSpc>
                          <a:spcPct val="107000"/>
                        </a:lnSpc>
                        <a:spcAft>
                          <a:spcPts val="0"/>
                        </a:spcAft>
                      </a:pPr>
                      <a:r>
                        <a:rPr lang="es-PE" sz="1100">
                          <a:effectLst/>
                        </a:rPr>
                        <a:t>Camión 2E</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es-PE" sz="1100">
                          <a:effectLst/>
                        </a:rPr>
                        <a:t>31</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4</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0.972668</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4</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190500">
                <a:tc>
                  <a:txBody>
                    <a:bodyPr/>
                    <a:lstStyle/>
                    <a:p>
                      <a:pPr>
                        <a:lnSpc>
                          <a:spcPct val="107000"/>
                        </a:lnSpc>
                        <a:spcAft>
                          <a:spcPts val="0"/>
                        </a:spcAft>
                      </a:pPr>
                      <a:r>
                        <a:rPr lang="es-PE" sz="1100">
                          <a:effectLst/>
                        </a:rPr>
                        <a:t>Camión 3E</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es-PE" sz="1100">
                          <a:effectLst/>
                        </a:rPr>
                        <a:t>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0.972668</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190500">
                <a:tc>
                  <a:txBody>
                    <a:bodyPr/>
                    <a:lstStyle/>
                    <a:p>
                      <a:pPr>
                        <a:lnSpc>
                          <a:spcPct val="107000"/>
                        </a:lnSpc>
                        <a:spcAft>
                          <a:spcPts val="0"/>
                        </a:spcAft>
                      </a:pPr>
                      <a:r>
                        <a:rPr lang="es-PE" sz="1100">
                          <a:effectLst/>
                        </a:rPr>
                        <a:t>Camión 4E</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es-PE" sz="1100">
                          <a:effectLst/>
                        </a:rPr>
                        <a:t>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0.972668</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r h="190500">
                <a:tc>
                  <a:txBody>
                    <a:bodyPr/>
                    <a:lstStyle/>
                    <a:p>
                      <a:pPr>
                        <a:lnSpc>
                          <a:spcPct val="107000"/>
                        </a:lnSpc>
                        <a:spcAft>
                          <a:spcPts val="0"/>
                        </a:spcAft>
                      </a:pPr>
                      <a:r>
                        <a:rPr lang="es-PE" sz="1100">
                          <a:effectLst/>
                        </a:rPr>
                        <a:t>TOTAL IMD</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es-PE" sz="1100">
                          <a:effectLst/>
                        </a:rPr>
                        <a:t>117</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17</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a:effectLst/>
                        </a:rPr>
                        <a:t> </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PE" sz="1100" dirty="0">
                          <a:effectLst/>
                        </a:rPr>
                        <a:t>17</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r>
            </a:tbl>
          </a:graphicData>
        </a:graphic>
      </p:graphicFrame>
      <p:graphicFrame>
        <p:nvGraphicFramePr>
          <p:cNvPr id="24" name="Gráfico 23"/>
          <p:cNvGraphicFramePr/>
          <p:nvPr>
            <p:extLst>
              <p:ext uri="{D42A27DB-BD31-4B8C-83A1-F6EECF244321}">
                <p14:modId xmlns:p14="http://schemas.microsoft.com/office/powerpoint/2010/main" val="2607141026"/>
              </p:ext>
            </p:extLst>
          </p:nvPr>
        </p:nvGraphicFramePr>
        <p:xfrm>
          <a:off x="4959546" y="1052736"/>
          <a:ext cx="3706277" cy="244827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Tabla 3"/>
          <p:cNvGraphicFramePr>
            <a:graphicFrameLocks noGrp="1"/>
          </p:cNvGraphicFramePr>
          <p:nvPr>
            <p:extLst>
              <p:ext uri="{D42A27DB-BD31-4B8C-83A1-F6EECF244321}">
                <p14:modId xmlns:p14="http://schemas.microsoft.com/office/powerpoint/2010/main" val="91801153"/>
              </p:ext>
            </p:extLst>
          </p:nvPr>
        </p:nvGraphicFramePr>
        <p:xfrm>
          <a:off x="634028" y="5552335"/>
          <a:ext cx="3273425" cy="827977"/>
        </p:xfrm>
        <a:graphic>
          <a:graphicData uri="http://schemas.openxmlformats.org/drawingml/2006/table">
            <a:tbl>
              <a:tblPr firstRow="1" firstCol="1" lastRow="1" lastCol="1" bandRow="1" bandCol="1">
                <a:tableStyleId>{5C22544A-7EE6-4342-B048-85BDC9FD1C3A}</a:tableStyleId>
              </a:tblPr>
              <a:tblGrid>
                <a:gridCol w="905510"/>
                <a:gridCol w="1218565"/>
                <a:gridCol w="1149350"/>
              </a:tblGrid>
              <a:tr h="0">
                <a:tc>
                  <a:txBody>
                    <a:bodyPr/>
                    <a:lstStyle/>
                    <a:p>
                      <a:pPr algn="ctr">
                        <a:lnSpc>
                          <a:spcPct val="107000"/>
                        </a:lnSpc>
                        <a:spcAft>
                          <a:spcPts val="800"/>
                        </a:spcAft>
                      </a:pPr>
                      <a:r>
                        <a:rPr lang="es-PE" sz="1100" spc="30" dirty="0">
                          <a:effectLst/>
                        </a:rPr>
                        <a:t>Periodos</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PE" sz="1100" spc="30">
                          <a:effectLst/>
                        </a:rPr>
                        <a:t>Vehículos</a:t>
                      </a:r>
                      <a:endParaRPr lang="es-PE" sz="1100">
                        <a:effectLst/>
                      </a:endParaRPr>
                    </a:p>
                    <a:p>
                      <a:pPr algn="ctr">
                        <a:lnSpc>
                          <a:spcPct val="107000"/>
                        </a:lnSpc>
                        <a:spcAft>
                          <a:spcPts val="800"/>
                        </a:spcAft>
                      </a:pPr>
                      <a:r>
                        <a:rPr lang="es-PE" sz="1100" spc="30">
                          <a:effectLst/>
                        </a:rPr>
                        <a:t>Ligeros</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PE" sz="1100" spc="30">
                          <a:effectLst/>
                        </a:rPr>
                        <a:t>Vehículos</a:t>
                      </a:r>
                      <a:endParaRPr lang="es-PE" sz="1100">
                        <a:effectLst/>
                      </a:endParaRPr>
                    </a:p>
                    <a:p>
                      <a:pPr algn="ctr">
                        <a:lnSpc>
                          <a:spcPct val="107000"/>
                        </a:lnSpc>
                        <a:spcAft>
                          <a:spcPts val="800"/>
                        </a:spcAft>
                      </a:pPr>
                      <a:r>
                        <a:rPr lang="es-PE" sz="1100" spc="30">
                          <a:effectLst/>
                        </a:rPr>
                        <a:t>Pesados</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76555">
                <a:tc>
                  <a:txBody>
                    <a:bodyPr/>
                    <a:lstStyle/>
                    <a:p>
                      <a:pPr algn="ctr">
                        <a:lnSpc>
                          <a:spcPct val="107000"/>
                        </a:lnSpc>
                        <a:spcAft>
                          <a:spcPts val="800"/>
                        </a:spcAft>
                      </a:pPr>
                      <a:r>
                        <a:rPr lang="es-PE" sz="1100" spc="30" dirty="0">
                          <a:effectLst/>
                        </a:rPr>
                        <a:t>2014-2024</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PE" sz="1100" spc="30" dirty="0">
                          <a:effectLst/>
                        </a:rPr>
                        <a:t>0.8%</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PE" sz="1100" spc="30" dirty="0">
                          <a:effectLst/>
                        </a:rPr>
                        <a:t>2.0%</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
        <p:nvSpPr>
          <p:cNvPr id="25" name="15 Rectángulo"/>
          <p:cNvSpPr>
            <a:spLocks noChangeArrowheads="1"/>
          </p:cNvSpPr>
          <p:nvPr/>
        </p:nvSpPr>
        <p:spPr bwMode="auto">
          <a:xfrm>
            <a:off x="332681" y="6463555"/>
            <a:ext cx="39512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charset="0"/>
              <a:buChar char="•"/>
              <a:defRPr sz="3200">
                <a:solidFill>
                  <a:schemeClr val="tx1"/>
                </a:solidFill>
                <a:latin typeface="Calibri" pitchFamily="34" charset="0"/>
              </a:defRPr>
            </a:lvl1pPr>
            <a:lvl2pPr marL="742950" indent="-285750" algn="l" eaLnBrk="0" hangingPunct="0">
              <a:spcBef>
                <a:spcPct val="20000"/>
              </a:spcBef>
              <a:buFont typeface="Arial" charset="0"/>
              <a:buChar char="–"/>
              <a:defRPr sz="2800">
                <a:solidFill>
                  <a:schemeClr val="tx1"/>
                </a:solidFill>
                <a:latin typeface="Calibri" pitchFamily="34" charset="0"/>
              </a:defRPr>
            </a:lvl2pPr>
            <a:lvl3pPr marL="1143000" indent="-228600" algn="l" eaLnBrk="0" hangingPunct="0">
              <a:spcBef>
                <a:spcPct val="20000"/>
              </a:spcBef>
              <a:buFont typeface="Arial" charset="0"/>
              <a:buChar char="•"/>
              <a:defRPr sz="2400">
                <a:solidFill>
                  <a:schemeClr val="tx1"/>
                </a:solidFill>
                <a:latin typeface="Calibri" pitchFamily="34" charset="0"/>
              </a:defRPr>
            </a:lvl3pPr>
            <a:lvl4pPr marL="1600200" indent="-228600" algn="l" eaLnBrk="0" hangingPunct="0">
              <a:spcBef>
                <a:spcPct val="20000"/>
              </a:spcBef>
              <a:buFont typeface="Arial" charset="0"/>
              <a:buChar char="–"/>
              <a:defRPr sz="2000">
                <a:solidFill>
                  <a:schemeClr val="tx1"/>
                </a:solidFill>
                <a:latin typeface="Calibri" pitchFamily="34" charset="0"/>
              </a:defRPr>
            </a:lvl4pPr>
            <a:lvl5pPr marL="2057400" indent="-228600" algn="l"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s-PE" altLang="es-PE" sz="1200" b="1" dirty="0">
                <a:latin typeface="Arial" charset="0"/>
              </a:rPr>
              <a:t>FUENTE</a:t>
            </a:r>
            <a:r>
              <a:rPr lang="es-PE" altLang="es-PE" sz="1200" dirty="0">
                <a:latin typeface="Arial" charset="0"/>
              </a:rPr>
              <a:t>: INEI. Informe Técnico Nº.01-Agosto 2010.</a:t>
            </a:r>
          </a:p>
        </p:txBody>
      </p:sp>
    </p:spTree>
    <p:extLst>
      <p:ext uri="{BB962C8B-B14F-4D97-AF65-F5344CB8AC3E}">
        <p14:creationId xmlns:p14="http://schemas.microsoft.com/office/powerpoint/2010/main" val="385452712"/>
      </p:ext>
    </p:extLst>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1700808"/>
            <a:ext cx="9144000" cy="2592288"/>
          </a:xfrm>
          <a:prstGeom prst="rect">
            <a:avLst/>
          </a:prstGeom>
        </p:spPr>
        <p:txBody>
          <a:bodyPr anchor="ctr"/>
          <a:lstStyle/>
          <a:p>
            <a:pPr algn="ctr" fontAlgn="auto">
              <a:spcAft>
                <a:spcPts val="0"/>
              </a:spcAft>
              <a:defRPr/>
            </a:pPr>
            <a:r>
              <a:rPr lang="es-ES" sz="3200" u="sng" dirty="0" smtClean="0">
                <a:solidFill>
                  <a:srgbClr val="FFFF00"/>
                </a:solidFill>
                <a:latin typeface="Elephant" panose="02020904090505020303" pitchFamily="18" charset="0"/>
                <a:ea typeface="+mj-ea"/>
                <a:cs typeface="+mj-cs"/>
              </a:rPr>
              <a:t>CAPÍTULO IV</a:t>
            </a:r>
          </a:p>
          <a:p>
            <a:pPr algn="ctr" fontAlgn="auto">
              <a:spcAft>
                <a:spcPts val="0"/>
              </a:spcAft>
              <a:defRPr/>
            </a:pPr>
            <a:endParaRPr lang="es-ES" sz="4000" u="sng" dirty="0">
              <a:solidFill>
                <a:srgbClr val="FF0000"/>
              </a:solidFill>
              <a:latin typeface="Elephant" panose="02020904090505020303" pitchFamily="18" charset="0"/>
              <a:ea typeface="+mj-ea"/>
              <a:cs typeface="+mj-cs"/>
            </a:endParaRPr>
          </a:p>
          <a:p>
            <a:pPr algn="ctr" fontAlgn="auto">
              <a:spcAft>
                <a:spcPts val="0"/>
              </a:spcAft>
              <a:defRPr/>
            </a:pPr>
            <a:r>
              <a:rPr lang="es-ES" sz="4800" dirty="0" smtClean="0">
                <a:solidFill>
                  <a:srgbClr val="FF0000"/>
                </a:solidFill>
                <a:latin typeface="Elephant" panose="02020904090505020303" pitchFamily="18" charset="0"/>
                <a:ea typeface="+mj-ea"/>
                <a:cs typeface="+mj-cs"/>
              </a:rPr>
              <a:t>DISEÑO DEL PROYECTO</a:t>
            </a:r>
            <a:endParaRPr lang="es-ES" sz="4800" dirty="0">
              <a:solidFill>
                <a:srgbClr val="FF0000"/>
              </a:solidFill>
              <a:latin typeface="Elephant" panose="02020904090505020303" pitchFamily="18" charset="0"/>
              <a:ea typeface="+mj-ea"/>
              <a:cs typeface="+mj-cs"/>
            </a:endParaRPr>
          </a:p>
        </p:txBody>
      </p:sp>
    </p:spTree>
    <p:extLst>
      <p:ext uri="{BB962C8B-B14F-4D97-AF65-F5344CB8AC3E}">
        <p14:creationId xmlns:p14="http://schemas.microsoft.com/office/powerpoint/2010/main" val="294779147"/>
      </p:ext>
    </p:extLst>
  </p:cSld>
  <p:clrMapOvr>
    <a:masterClrMapping/>
  </p:clrMapOvr>
  <p:transition spd="slow">
    <p:split orient="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p:nvPr/>
        </p:nvSpPr>
        <p:spPr>
          <a:xfrm>
            <a:off x="2247485" y="188640"/>
            <a:ext cx="4649030" cy="461665"/>
          </a:xfrm>
          <a:prstGeom prst="rect">
            <a:avLst/>
          </a:prstGeom>
        </p:spPr>
        <p:txBody>
          <a:bodyPr wrap="none">
            <a:spAutoFit/>
          </a:bodyPr>
          <a:lstStyle/>
          <a:p>
            <a:pPr algn="ctr">
              <a:defRPr/>
            </a:pPr>
            <a:r>
              <a:rPr lang="es-PE" sz="2400" u="sng" dirty="0" smtClean="0">
                <a:solidFill>
                  <a:srgbClr val="FFC000"/>
                </a:solidFill>
                <a:latin typeface="Arial Black" panose="020B0A04020102020204" pitchFamily="34" charset="0"/>
              </a:rPr>
              <a:t>4.1  DISEÑO GEOMÉTRICO</a:t>
            </a:r>
            <a:endParaRPr lang="es-PE" sz="2400" dirty="0">
              <a:latin typeface="Arial Black" panose="020B0A04020102020204" pitchFamily="34" charset="0"/>
            </a:endParaRPr>
          </a:p>
        </p:txBody>
      </p:sp>
      <p:sp>
        <p:nvSpPr>
          <p:cNvPr id="14" name="5 Rectángulo"/>
          <p:cNvSpPr/>
          <p:nvPr/>
        </p:nvSpPr>
        <p:spPr>
          <a:xfrm>
            <a:off x="245248" y="1988474"/>
            <a:ext cx="5616624" cy="369332"/>
          </a:xfrm>
          <a:prstGeom prst="rect">
            <a:avLst/>
          </a:prstGeom>
        </p:spPr>
        <p:txBody>
          <a:bodyPr wrap="square">
            <a:spAutoFit/>
          </a:bodyPr>
          <a:lstStyle/>
          <a:p>
            <a:r>
              <a:rPr lang="es-ES" b="1" dirty="0" smtClean="0">
                <a:solidFill>
                  <a:srgbClr val="FF0000"/>
                </a:solidFill>
                <a:latin typeface="Arial "/>
                <a:ea typeface="+mj-ea"/>
                <a:cs typeface="+mj-cs"/>
              </a:rPr>
              <a:t>RESUMEN </a:t>
            </a:r>
            <a:r>
              <a:rPr lang="es-ES" b="1" dirty="0">
                <a:solidFill>
                  <a:srgbClr val="FF0000"/>
                </a:solidFill>
                <a:latin typeface="Arial "/>
                <a:ea typeface="+mj-ea"/>
                <a:cs typeface="+mj-cs"/>
              </a:rPr>
              <a:t>DE PARÁMETROS DE DISEÑO</a:t>
            </a:r>
            <a:r>
              <a:rPr lang="es-ES" dirty="0">
                <a:solidFill>
                  <a:srgbClr val="FF0000"/>
                </a:solidFill>
                <a:latin typeface="Arial "/>
                <a:ea typeface="+mj-ea"/>
                <a:cs typeface="+mj-cs"/>
              </a:rPr>
              <a:t>.</a:t>
            </a:r>
            <a:endParaRPr lang="es-PE" dirty="0">
              <a:solidFill>
                <a:srgbClr val="FF0000"/>
              </a:solidFill>
              <a:latin typeface="Arial "/>
              <a:ea typeface="+mj-ea"/>
              <a:cs typeface="+mj-cs"/>
            </a:endParaRPr>
          </a:p>
        </p:txBody>
      </p:sp>
      <p:sp>
        <p:nvSpPr>
          <p:cNvPr id="3" name="Rectángulo 2"/>
          <p:cNvSpPr/>
          <p:nvPr/>
        </p:nvSpPr>
        <p:spPr>
          <a:xfrm>
            <a:off x="627777" y="2417535"/>
            <a:ext cx="8496944" cy="4247317"/>
          </a:xfrm>
          <a:prstGeom prst="rect">
            <a:avLst/>
          </a:prstGeom>
        </p:spPr>
        <p:txBody>
          <a:bodyPr wrap="square">
            <a:spAutoFit/>
          </a:bodyPr>
          <a:lstStyle/>
          <a:p>
            <a:pPr algn="just">
              <a:tabLst>
                <a:tab pos="3405188" algn="l"/>
              </a:tabLst>
            </a:pPr>
            <a:r>
              <a:rPr lang="es-PE" dirty="0" smtClean="0"/>
              <a:t>Clasificación de carretera	: 	Carretera de Tercera Clase</a:t>
            </a:r>
          </a:p>
          <a:p>
            <a:pPr algn="just">
              <a:tabLst>
                <a:tab pos="3405188" algn="l"/>
              </a:tabLst>
            </a:pPr>
            <a:r>
              <a:rPr lang="es-PE" dirty="0" smtClean="0"/>
              <a:t>Topografía del terreno	:	Accidentado (Tipo 3) - Escarpado (Tipo 4) </a:t>
            </a:r>
          </a:p>
          <a:p>
            <a:pPr algn="just">
              <a:tabLst>
                <a:tab pos="3405188" algn="l"/>
              </a:tabLst>
            </a:pPr>
            <a:r>
              <a:rPr lang="es-PE" dirty="0" smtClean="0"/>
              <a:t>Velocidad de diseño	: 	20 km/h</a:t>
            </a:r>
          </a:p>
          <a:p>
            <a:pPr algn="just">
              <a:tabLst>
                <a:tab pos="3405188" algn="l"/>
              </a:tabLst>
            </a:pPr>
            <a:r>
              <a:rPr lang="es-PE" dirty="0" smtClean="0"/>
              <a:t>Radio mínimo	: 	10.00 m</a:t>
            </a:r>
          </a:p>
          <a:p>
            <a:pPr algn="just">
              <a:tabLst>
                <a:tab pos="3405188" algn="l"/>
              </a:tabLst>
            </a:pPr>
            <a:r>
              <a:rPr lang="es-PE" dirty="0" smtClean="0"/>
              <a:t>Pendiente mínima	: 	0.35 %</a:t>
            </a:r>
          </a:p>
          <a:p>
            <a:pPr algn="just">
              <a:tabLst>
                <a:tab pos="3405188" algn="l"/>
              </a:tabLst>
            </a:pPr>
            <a:r>
              <a:rPr lang="es-PE" dirty="0" smtClean="0"/>
              <a:t>Pendiente máx. normal	: 	12 %</a:t>
            </a:r>
          </a:p>
          <a:p>
            <a:pPr algn="just">
              <a:tabLst>
                <a:tab pos="3405188" algn="l"/>
              </a:tabLst>
            </a:pPr>
            <a:r>
              <a:rPr lang="es-PE" dirty="0" smtClean="0"/>
              <a:t>Pendiente máx. excepcional	: 	12.73 %</a:t>
            </a:r>
          </a:p>
          <a:p>
            <a:pPr algn="just">
              <a:tabLst>
                <a:tab pos="3405188" algn="l"/>
              </a:tabLst>
            </a:pPr>
            <a:r>
              <a:rPr lang="es-PE" dirty="0" err="1"/>
              <a:t>Dist</a:t>
            </a:r>
            <a:r>
              <a:rPr lang="es-PE" dirty="0"/>
              <a:t>. de visibilidad de parada	: 	20.00 m</a:t>
            </a:r>
          </a:p>
          <a:p>
            <a:pPr algn="just">
              <a:tabLst>
                <a:tab pos="3405188" algn="l"/>
              </a:tabLst>
            </a:pPr>
            <a:r>
              <a:rPr lang="es-PE" dirty="0" smtClean="0"/>
              <a:t>Derecho de vía	: 	8.00 m (cada lado del eje)</a:t>
            </a:r>
          </a:p>
          <a:p>
            <a:pPr algn="just">
              <a:tabLst>
                <a:tab pos="3405188" algn="l"/>
              </a:tabLst>
            </a:pPr>
            <a:r>
              <a:rPr lang="es-PE" dirty="0" smtClean="0"/>
              <a:t>Ancho de calzada	: 	5.00 m</a:t>
            </a:r>
          </a:p>
          <a:p>
            <a:pPr algn="just">
              <a:tabLst>
                <a:tab pos="3405188" algn="l"/>
              </a:tabLst>
            </a:pPr>
            <a:r>
              <a:rPr lang="es-PE" dirty="0" smtClean="0"/>
              <a:t>Bombeo	: 	3 %</a:t>
            </a:r>
          </a:p>
          <a:p>
            <a:pPr algn="just">
              <a:tabLst>
                <a:tab pos="3405188" algn="l"/>
              </a:tabLst>
            </a:pPr>
            <a:r>
              <a:rPr lang="es-PE" dirty="0" smtClean="0"/>
              <a:t>Peralte máximo	: 	10 %</a:t>
            </a:r>
          </a:p>
          <a:p>
            <a:pPr algn="just">
              <a:tabLst>
                <a:tab pos="3405188" algn="l"/>
              </a:tabLst>
            </a:pPr>
            <a:r>
              <a:rPr lang="es-PE" dirty="0" smtClean="0"/>
              <a:t>Talud de corte	: 	1: 3 (h: v)</a:t>
            </a:r>
          </a:p>
          <a:p>
            <a:pPr algn="just">
              <a:tabLst>
                <a:tab pos="3405188" algn="l"/>
              </a:tabLst>
            </a:pPr>
            <a:r>
              <a:rPr lang="es-PE" dirty="0" smtClean="0"/>
              <a:t>Talud de relleno	: 	1: 1.5 (v: h)</a:t>
            </a:r>
          </a:p>
          <a:p>
            <a:pPr algn="just">
              <a:tabLst>
                <a:tab pos="3405188" algn="l"/>
              </a:tabLst>
            </a:pPr>
            <a:r>
              <a:rPr lang="es-PE" dirty="0" smtClean="0"/>
              <a:t>Cunetas	:	0.30 m x 0.70 m (v x h) – sin revestir</a:t>
            </a:r>
            <a:endParaRPr lang="es-PE" dirty="0"/>
          </a:p>
        </p:txBody>
      </p:sp>
      <p:sp>
        <p:nvSpPr>
          <p:cNvPr id="5" name="Rectángulo 4"/>
          <p:cNvSpPr/>
          <p:nvPr/>
        </p:nvSpPr>
        <p:spPr>
          <a:xfrm>
            <a:off x="245248" y="746676"/>
            <a:ext cx="8653504" cy="1200329"/>
          </a:xfrm>
          <a:prstGeom prst="rect">
            <a:avLst/>
          </a:prstGeom>
        </p:spPr>
        <p:txBody>
          <a:bodyPr wrap="square">
            <a:spAutoFit/>
          </a:bodyPr>
          <a:lstStyle/>
          <a:p>
            <a:pPr algn="just"/>
            <a:r>
              <a:rPr lang="es-PE" dirty="0" smtClean="0">
                <a:latin typeface="Arial" panose="020B0604020202020204" pitchFamily="34" charset="0"/>
                <a:ea typeface="Times New Roman" panose="02020603050405020304" pitchFamily="18" charset="0"/>
              </a:rPr>
              <a:t>Los </a:t>
            </a:r>
            <a:r>
              <a:rPr lang="es-PE" dirty="0">
                <a:latin typeface="Arial" panose="020B0604020202020204" pitchFamily="34" charset="0"/>
                <a:ea typeface="Times New Roman" panose="02020603050405020304" pitchFamily="18" charset="0"/>
              </a:rPr>
              <a:t>elementos geométricos de una </a:t>
            </a:r>
            <a:r>
              <a:rPr lang="es-PE" dirty="0" smtClean="0">
                <a:latin typeface="Arial" panose="020B0604020202020204" pitchFamily="34" charset="0"/>
                <a:ea typeface="Times New Roman" panose="02020603050405020304" pitchFamily="18" charset="0"/>
              </a:rPr>
              <a:t>carretera, </a:t>
            </a:r>
            <a:r>
              <a:rPr lang="es-PE" dirty="0">
                <a:latin typeface="Arial" panose="020B0604020202020204" pitchFamily="34" charset="0"/>
                <a:ea typeface="Times New Roman" panose="02020603050405020304" pitchFamily="18" charset="0"/>
              </a:rPr>
              <a:t>están convenientemente relacionados, para garantizar una circulación ininterrumpida de los vehículos, tratando de conservar una velocidad de operación continua y acorde con las condiciones generales de la vía. </a:t>
            </a:r>
            <a:endParaRPr lang="es-PE" dirty="0"/>
          </a:p>
        </p:txBody>
      </p:sp>
    </p:spTree>
    <p:extLst>
      <p:ext uri="{BB962C8B-B14F-4D97-AF65-F5344CB8AC3E}">
        <p14:creationId xmlns:p14="http://schemas.microsoft.com/office/powerpoint/2010/main" val="2696271080"/>
      </p:ext>
    </p:extLst>
  </p:cSld>
  <p:clrMapOvr>
    <a:masterClrMapping/>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46856" y="1700808"/>
            <a:ext cx="8229600" cy="2592288"/>
          </a:xfrm>
          <a:prstGeom prst="rect">
            <a:avLst/>
          </a:prstGeom>
        </p:spPr>
        <p:txBody>
          <a:bodyPr anchor="ctr"/>
          <a:lstStyle/>
          <a:p>
            <a:pPr algn="ctr" fontAlgn="auto">
              <a:spcAft>
                <a:spcPts val="0"/>
              </a:spcAft>
              <a:defRPr/>
            </a:pPr>
            <a:r>
              <a:rPr lang="es-ES" sz="3200" u="sng" dirty="0" smtClean="0">
                <a:solidFill>
                  <a:srgbClr val="00B0F0"/>
                </a:solidFill>
                <a:latin typeface="Elephant" panose="02020904090505020303" pitchFamily="18" charset="0"/>
                <a:ea typeface="+mj-ea"/>
                <a:cs typeface="+mj-cs"/>
              </a:rPr>
              <a:t>CAPÍTULO</a:t>
            </a:r>
            <a:r>
              <a:rPr lang="es-ES" sz="3200" u="sng" dirty="0" smtClean="0">
                <a:solidFill>
                  <a:srgbClr val="00B0F0"/>
                </a:solidFill>
                <a:latin typeface="Impact" pitchFamily="34" charset="0"/>
                <a:ea typeface="+mj-ea"/>
                <a:cs typeface="+mj-cs"/>
              </a:rPr>
              <a:t> I</a:t>
            </a:r>
          </a:p>
          <a:p>
            <a:pPr algn="ctr" fontAlgn="auto">
              <a:spcAft>
                <a:spcPts val="0"/>
              </a:spcAft>
              <a:defRPr/>
            </a:pPr>
            <a:endParaRPr lang="es-ES" sz="4000" u="sng" dirty="0">
              <a:solidFill>
                <a:srgbClr val="FF0000"/>
              </a:solidFill>
              <a:latin typeface="Impact" pitchFamily="34" charset="0"/>
              <a:ea typeface="+mj-ea"/>
              <a:cs typeface="+mj-cs"/>
            </a:endParaRPr>
          </a:p>
          <a:p>
            <a:pPr algn="ctr" fontAlgn="auto">
              <a:spcAft>
                <a:spcPts val="0"/>
              </a:spcAft>
              <a:defRPr/>
            </a:pPr>
            <a:r>
              <a:rPr lang="es-ES" sz="4800" dirty="0" smtClean="0">
                <a:solidFill>
                  <a:srgbClr val="FF0000"/>
                </a:solidFill>
                <a:latin typeface="Elephant" panose="02020904090505020303" pitchFamily="18" charset="0"/>
                <a:ea typeface="+mj-ea"/>
                <a:cs typeface="+mj-cs"/>
              </a:rPr>
              <a:t>GENERALIDADES</a:t>
            </a:r>
            <a:endParaRPr lang="es-ES" sz="4800" dirty="0">
              <a:solidFill>
                <a:srgbClr val="FF0000"/>
              </a:solidFill>
              <a:latin typeface="Elephant" panose="02020904090505020303" pitchFamily="18" charset="0"/>
              <a:ea typeface="+mj-ea"/>
              <a:cs typeface="+mj-cs"/>
            </a:endParaRPr>
          </a:p>
        </p:txBody>
      </p:sp>
    </p:spTree>
    <p:extLst>
      <p:ext uri="{BB962C8B-B14F-4D97-AF65-F5344CB8AC3E}">
        <p14:creationId xmlns:p14="http://schemas.microsoft.com/office/powerpoint/2010/main" val="74275003"/>
      </p:ext>
    </p:extLst>
  </p:cSld>
  <p:clrMapOvr>
    <a:masterClrMapping/>
  </p:clrMapOvr>
  <p:transition spd="slow">
    <p:split orient="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5 Rectángulo"/>
          <p:cNvSpPr/>
          <p:nvPr/>
        </p:nvSpPr>
        <p:spPr>
          <a:xfrm>
            <a:off x="251519" y="253494"/>
            <a:ext cx="6132210" cy="461665"/>
          </a:xfrm>
          <a:prstGeom prst="rect">
            <a:avLst/>
          </a:prstGeom>
        </p:spPr>
        <p:txBody>
          <a:bodyPr wrap="square">
            <a:spAutoFit/>
          </a:bodyPr>
          <a:lstStyle/>
          <a:p>
            <a:pPr>
              <a:defRPr/>
            </a:pPr>
            <a:r>
              <a:rPr lang="es-ES" sz="2400" u="sng" dirty="0" smtClean="0">
                <a:solidFill>
                  <a:srgbClr val="FFC000"/>
                </a:solidFill>
                <a:latin typeface="Impact" pitchFamily="34" charset="0"/>
              </a:rPr>
              <a:t>A. DISEÑO </a:t>
            </a:r>
            <a:r>
              <a:rPr lang="es-ES" sz="2400" u="sng" dirty="0">
                <a:solidFill>
                  <a:srgbClr val="FFC000"/>
                </a:solidFill>
                <a:latin typeface="Impact" pitchFamily="34" charset="0"/>
              </a:rPr>
              <a:t>GEOMETRICO EN PLANTA:</a:t>
            </a:r>
            <a:endParaRPr lang="es-PE" sz="2400" u="sng" dirty="0">
              <a:solidFill>
                <a:srgbClr val="33CCCC"/>
              </a:solidFill>
              <a:latin typeface="Impact" pitchFamily="34" charset="0"/>
              <a:ea typeface="+mj-ea"/>
              <a:cs typeface="+mj-cs"/>
            </a:endParaRPr>
          </a:p>
        </p:txBody>
      </p:sp>
      <p:pic>
        <p:nvPicPr>
          <p:cNvPr id="4" name="Imagen 3"/>
          <p:cNvPicPr>
            <a:picLocks noChangeAspect="1"/>
          </p:cNvPicPr>
          <p:nvPr/>
        </p:nvPicPr>
        <p:blipFill rotWithShape="1">
          <a:blip r:embed="rId2"/>
          <a:srcRect l="14027" t="22439" r="28416" b="23422"/>
          <a:stretch/>
        </p:blipFill>
        <p:spPr>
          <a:xfrm>
            <a:off x="339719" y="1776666"/>
            <a:ext cx="8568953" cy="4624947"/>
          </a:xfrm>
          <a:prstGeom prst="rect">
            <a:avLst/>
          </a:prstGeom>
          <a:ln w="19050">
            <a:solidFill>
              <a:srgbClr val="FF0000"/>
            </a:solidFill>
          </a:ln>
        </p:spPr>
      </p:pic>
      <p:sp>
        <p:nvSpPr>
          <p:cNvPr id="5" name="9 Rectángulo"/>
          <p:cNvSpPr/>
          <p:nvPr/>
        </p:nvSpPr>
        <p:spPr>
          <a:xfrm>
            <a:off x="1187624" y="6401613"/>
            <a:ext cx="7416824" cy="276999"/>
          </a:xfrm>
          <a:prstGeom prst="rect">
            <a:avLst/>
          </a:prstGeom>
        </p:spPr>
        <p:txBody>
          <a:bodyPr wrap="square">
            <a:spAutoFit/>
          </a:bodyPr>
          <a:lstStyle/>
          <a:p>
            <a:pPr algn="just"/>
            <a:r>
              <a:rPr lang="es-PE" sz="1200" b="1" dirty="0" smtClean="0">
                <a:latin typeface="Arial Narrow" pitchFamily="34" charset="0"/>
              </a:rPr>
              <a:t>GRÁFICO :</a:t>
            </a:r>
            <a:r>
              <a:rPr lang="es-PE" sz="1200" dirty="0" smtClean="0">
                <a:latin typeface="Arial Narrow" pitchFamily="34" charset="0"/>
              </a:rPr>
              <a:t> EJE DEFINITIVO DE LA CARRETERA TENIENDO EN CUENTA TODOS LOS PARÁMETROS DE DISEÑO</a:t>
            </a:r>
            <a:endParaRPr lang="es-PE" sz="1200" dirty="0">
              <a:latin typeface="Arial Narrow" pitchFamily="34" charset="0"/>
            </a:endParaRPr>
          </a:p>
        </p:txBody>
      </p:sp>
      <p:sp>
        <p:nvSpPr>
          <p:cNvPr id="6" name="Rectángulo 5"/>
          <p:cNvSpPr/>
          <p:nvPr/>
        </p:nvSpPr>
        <p:spPr>
          <a:xfrm>
            <a:off x="251519" y="712761"/>
            <a:ext cx="8745355" cy="923330"/>
          </a:xfrm>
          <a:prstGeom prst="rect">
            <a:avLst/>
          </a:prstGeom>
        </p:spPr>
        <p:txBody>
          <a:bodyPr wrap="square">
            <a:spAutoFit/>
          </a:bodyPr>
          <a:lstStyle/>
          <a:p>
            <a:pPr algn="ctr">
              <a:spcAft>
                <a:spcPts val="400"/>
              </a:spcAft>
            </a:pPr>
            <a:r>
              <a:rPr lang="es-PE" dirty="0">
                <a:latin typeface="Arial" panose="020B0604020202020204" pitchFamily="34" charset="0"/>
                <a:ea typeface="Times New Roman" panose="02020603050405020304" pitchFamily="18" charset="0"/>
                <a:cs typeface="Times New Roman" panose="02020603050405020304" pitchFamily="18" charset="0"/>
              </a:rPr>
              <a:t>E</a:t>
            </a:r>
            <a:r>
              <a:rPr lang="es-PE" dirty="0" smtClean="0">
                <a:latin typeface="Arial" panose="020B0604020202020204" pitchFamily="34" charset="0"/>
                <a:ea typeface="Times New Roman" panose="02020603050405020304" pitchFamily="18" charset="0"/>
                <a:cs typeface="Times New Roman" panose="02020603050405020304" pitchFamily="18" charset="0"/>
              </a:rPr>
              <a:t>stá </a:t>
            </a:r>
            <a:r>
              <a:rPr lang="es-PE" dirty="0">
                <a:latin typeface="Arial" panose="020B0604020202020204" pitchFamily="34" charset="0"/>
                <a:ea typeface="Times New Roman" panose="02020603050405020304" pitchFamily="18" charset="0"/>
                <a:cs typeface="Times New Roman" panose="02020603050405020304" pitchFamily="18" charset="0"/>
              </a:rPr>
              <a:t>constituido por alineamientos rectos, curvas circulares y de grado de curvatura variable, que permiten una transición suave al pasar de alineamientos rectos a curvas circulares </a:t>
            </a:r>
            <a:r>
              <a:rPr lang="es-PE" dirty="0" smtClean="0">
                <a:latin typeface="Arial" panose="020B0604020202020204" pitchFamily="34" charset="0"/>
                <a:ea typeface="Times New Roman" panose="02020603050405020304" pitchFamily="18" charset="0"/>
                <a:cs typeface="Times New Roman" panose="02020603050405020304" pitchFamily="18" charset="0"/>
              </a:rPr>
              <a:t>o </a:t>
            </a:r>
            <a:r>
              <a:rPr lang="es-PE" dirty="0">
                <a:latin typeface="Arial" panose="020B0604020202020204" pitchFamily="34" charset="0"/>
                <a:ea typeface="Times New Roman" panose="02020603050405020304" pitchFamily="18" charset="0"/>
                <a:cs typeface="Times New Roman" panose="02020603050405020304" pitchFamily="18" charset="0"/>
              </a:rPr>
              <a:t>también entre dos curvas circulares de curvatura diferente.</a:t>
            </a:r>
            <a:endParaRPr lang="es-PE"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0909329"/>
      </p:ext>
    </p:extLst>
  </p:cSld>
  <p:clrMapOvr>
    <a:masterClrMapping/>
  </p:clrMapOvr>
  <p:transition spd="slow">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Rectángulo"/>
          <p:cNvSpPr>
            <a:spLocks noChangeArrowheads="1"/>
          </p:cNvSpPr>
          <p:nvPr/>
        </p:nvSpPr>
        <p:spPr bwMode="auto">
          <a:xfrm>
            <a:off x="251520" y="188640"/>
            <a:ext cx="8712968"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14338" lvl="3" indent="-342900" algn="just">
              <a:buClr>
                <a:srgbClr val="FFC000"/>
              </a:buClr>
              <a:buFont typeface="Wingdings" panose="05000000000000000000" pitchFamily="2" charset="2"/>
              <a:buChar char="q"/>
            </a:pPr>
            <a:r>
              <a:rPr lang="es-PE" sz="2000" b="1" dirty="0" smtClean="0">
                <a:solidFill>
                  <a:srgbClr val="FFC000"/>
                </a:solidFill>
                <a:latin typeface="Arial" panose="020B0604020202020204" pitchFamily="34" charset="0"/>
                <a:cs typeface="Arial" panose="020B0604020202020204" pitchFamily="34" charset="0"/>
              </a:rPr>
              <a:t>TRAMOS EN TANGENTE</a:t>
            </a:r>
          </a:p>
          <a:p>
            <a:pPr algn="just">
              <a:buClr>
                <a:srgbClr val="FFC000"/>
              </a:buClr>
            </a:pPr>
            <a:r>
              <a:rPr lang="es-PE" sz="2000" dirty="0" smtClean="0">
                <a:latin typeface="Arial" panose="020B0604020202020204" pitchFamily="34" charset="0"/>
                <a:cs typeface="Arial" panose="020B0604020202020204" pitchFamily="34" charset="0"/>
              </a:rPr>
              <a:t>Las longitudes mínimas admisibles y máximas deseables de los tramos en tangente, en función a la velocidad de diseño.</a:t>
            </a:r>
          </a:p>
          <a:p>
            <a:pPr marL="715963"/>
            <a:r>
              <a:rPr lang="es-PE" sz="2000" dirty="0"/>
              <a:t>L </a:t>
            </a:r>
            <a:r>
              <a:rPr lang="es-PE" sz="2000" dirty="0" err="1"/>
              <a:t>min.s</a:t>
            </a:r>
            <a:r>
              <a:rPr lang="es-PE" sz="2000" dirty="0"/>
              <a:t>: 1,39 V = 1.39 (20) = 27.8 m, 28 m aprox.</a:t>
            </a:r>
          </a:p>
          <a:p>
            <a:pPr marL="715963"/>
            <a:r>
              <a:rPr lang="es-PE" sz="2000" dirty="0"/>
              <a:t>L </a:t>
            </a:r>
            <a:r>
              <a:rPr lang="es-PE" sz="2000" dirty="0" err="1"/>
              <a:t>min.o</a:t>
            </a:r>
            <a:r>
              <a:rPr lang="es-PE" sz="2000" dirty="0"/>
              <a:t>: 2,78 V = </a:t>
            </a:r>
            <a:r>
              <a:rPr lang="es-PE" sz="2000" dirty="0" smtClean="0"/>
              <a:t>2.78 </a:t>
            </a:r>
            <a:r>
              <a:rPr lang="es-PE" sz="2000" dirty="0"/>
              <a:t>(20) = 55.6 m, 56 m aprox.</a:t>
            </a:r>
          </a:p>
          <a:p>
            <a:pPr marL="715963"/>
            <a:r>
              <a:rPr lang="es-PE" sz="2000" dirty="0"/>
              <a:t>L </a:t>
            </a:r>
            <a:r>
              <a:rPr lang="es-PE" sz="2000" dirty="0" err="1"/>
              <a:t>máx</a:t>
            </a:r>
            <a:r>
              <a:rPr lang="es-PE" sz="2000" dirty="0"/>
              <a:t>: 16,70 V = </a:t>
            </a:r>
            <a:r>
              <a:rPr lang="es-PE" sz="2000" dirty="0" smtClean="0"/>
              <a:t>16.70 </a:t>
            </a:r>
            <a:r>
              <a:rPr lang="es-PE" sz="2000" dirty="0"/>
              <a:t>(20) = 334 m.</a:t>
            </a:r>
          </a:p>
          <a:p>
            <a:pPr algn="ctr">
              <a:buClr>
                <a:srgbClr val="FFC000"/>
              </a:buClr>
            </a:pPr>
            <a:r>
              <a:rPr lang="es-PE" sz="1900" dirty="0" smtClean="0"/>
              <a:t>Cuando las longitudes mínimas no se puedan cumplir es preferible anular la tangente alargando convenientemente las longitudes de transición en Espiral.</a:t>
            </a:r>
            <a:endParaRPr lang="es-PE" sz="1900" dirty="0"/>
          </a:p>
          <a:p>
            <a:pPr algn="just">
              <a:buClr>
                <a:srgbClr val="FFC000"/>
              </a:buClr>
            </a:pPr>
            <a:endParaRPr lang="es-PE" sz="2000" dirty="0" smtClean="0">
              <a:latin typeface="Arial" panose="020B0604020202020204" pitchFamily="34" charset="0"/>
              <a:cs typeface="Arial" panose="020B0604020202020204" pitchFamily="34" charset="0"/>
            </a:endParaRPr>
          </a:p>
          <a:p>
            <a:pPr marL="414338" lvl="3" indent="-342900" algn="just">
              <a:buClr>
                <a:srgbClr val="FFC000"/>
              </a:buClr>
              <a:buFont typeface="Wingdings" panose="05000000000000000000" pitchFamily="2" charset="2"/>
              <a:buChar char="q"/>
            </a:pPr>
            <a:r>
              <a:rPr lang="es-PE" sz="2000" b="1" dirty="0" smtClean="0">
                <a:solidFill>
                  <a:srgbClr val="FFC000"/>
                </a:solidFill>
                <a:latin typeface="Arial" panose="020B0604020202020204" pitchFamily="34" charset="0"/>
                <a:cs typeface="Arial" panose="020B0604020202020204" pitchFamily="34" charset="0"/>
              </a:rPr>
              <a:t>RADIOS MÍNIMOS</a:t>
            </a:r>
          </a:p>
        </p:txBody>
      </p:sp>
      <p:pic>
        <p:nvPicPr>
          <p:cNvPr id="3" name="Imagen 2"/>
          <p:cNvPicPr>
            <a:picLocks noChangeAspect="1"/>
          </p:cNvPicPr>
          <p:nvPr/>
        </p:nvPicPr>
        <p:blipFill rotWithShape="1">
          <a:blip r:embed="rId2"/>
          <a:srcRect l="17347" t="30313" r="15687" b="11610"/>
          <a:stretch/>
        </p:blipFill>
        <p:spPr>
          <a:xfrm>
            <a:off x="683568" y="3327961"/>
            <a:ext cx="6408713" cy="3405226"/>
          </a:xfrm>
          <a:prstGeom prst="rect">
            <a:avLst/>
          </a:prstGeom>
        </p:spPr>
      </p:pic>
      <p:sp>
        <p:nvSpPr>
          <p:cNvPr id="4" name="Rectángulo 3"/>
          <p:cNvSpPr/>
          <p:nvPr/>
        </p:nvSpPr>
        <p:spPr>
          <a:xfrm>
            <a:off x="539552" y="4886558"/>
            <a:ext cx="6696744" cy="288032"/>
          </a:xfrm>
          <a:prstGeom prst="rect">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rgbClr val="FF3300"/>
              </a:solidFill>
            </a:endParaRPr>
          </a:p>
        </p:txBody>
      </p:sp>
      <p:sp>
        <p:nvSpPr>
          <p:cNvPr id="5" name="Rectángulo 4"/>
          <p:cNvSpPr/>
          <p:nvPr/>
        </p:nvSpPr>
        <p:spPr>
          <a:xfrm>
            <a:off x="7236296" y="3560374"/>
            <a:ext cx="1728192" cy="2905604"/>
          </a:xfrm>
          <a:prstGeom prst="rect">
            <a:avLst/>
          </a:prstGeom>
        </p:spPr>
        <p:txBody>
          <a:bodyPr wrap="square">
            <a:spAutoFit/>
          </a:bodyPr>
          <a:lstStyle/>
          <a:p>
            <a:pPr algn="just">
              <a:lnSpc>
                <a:spcPct val="115000"/>
              </a:lnSpc>
              <a:spcAft>
                <a:spcPts val="0"/>
              </a:spcAft>
            </a:pPr>
            <a:r>
              <a:rPr lang="es-PE" sz="1600" dirty="0">
                <a:latin typeface="Arial" panose="020B0604020202020204" pitchFamily="34" charset="0"/>
                <a:ea typeface="Times New Roman" panose="02020603050405020304" pitchFamily="18" charset="0"/>
                <a:cs typeface="Times New Roman" panose="02020603050405020304" pitchFamily="18" charset="0"/>
              </a:rPr>
              <a:t>En general, se tratará de usar curvas de radio amplio reservándose el empleo de radios mínimos para las condiciones más críticas.</a:t>
            </a:r>
            <a:endParaRPr lang="es-PE"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3605418"/>
      </p:ext>
    </p:extLst>
  </p:cSld>
  <p:clrMapOvr>
    <a:masterClrMapping/>
  </p:clrMapOvr>
  <p:transition spd="slow">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Rectángulo"/>
          <p:cNvSpPr>
            <a:spLocks noChangeArrowheads="1"/>
          </p:cNvSpPr>
          <p:nvPr/>
        </p:nvSpPr>
        <p:spPr bwMode="auto">
          <a:xfrm>
            <a:off x="251520" y="188640"/>
            <a:ext cx="8712968"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14338" lvl="3" indent="-342900" algn="just">
              <a:lnSpc>
                <a:spcPct val="150000"/>
              </a:lnSpc>
              <a:buClr>
                <a:srgbClr val="FFC000"/>
              </a:buClr>
              <a:buFont typeface="Wingdings" panose="05000000000000000000" pitchFamily="2" charset="2"/>
              <a:buChar char="q"/>
            </a:pPr>
            <a:r>
              <a:rPr lang="es-PE" sz="2000" b="1" dirty="0" smtClean="0">
                <a:solidFill>
                  <a:srgbClr val="FFC000"/>
                </a:solidFill>
                <a:latin typeface="Arial" panose="020B0604020202020204" pitchFamily="34" charset="0"/>
                <a:cs typeface="Arial" panose="020B0604020202020204" pitchFamily="34" charset="0"/>
              </a:rPr>
              <a:t>CURVAS </a:t>
            </a:r>
            <a:r>
              <a:rPr lang="es-PE" sz="2000" b="1" dirty="0">
                <a:solidFill>
                  <a:srgbClr val="FFC000"/>
                </a:solidFill>
                <a:latin typeface="Arial" panose="020B0604020202020204" pitchFamily="34" charset="0"/>
                <a:cs typeface="Arial" panose="020B0604020202020204" pitchFamily="34" charset="0"/>
              </a:rPr>
              <a:t>DE TRANSICIÓN</a:t>
            </a:r>
          </a:p>
          <a:p>
            <a:pPr lvl="1" algn="just">
              <a:buClr>
                <a:srgbClr val="FFC000"/>
              </a:buClr>
            </a:pPr>
            <a:r>
              <a:rPr lang="es-PE" sz="2000" dirty="0"/>
              <a:t>S</a:t>
            </a:r>
            <a:r>
              <a:rPr lang="es-PE" sz="2000" dirty="0" smtClean="0"/>
              <a:t>on </a:t>
            </a:r>
            <a:r>
              <a:rPr lang="es-PE" sz="2000" dirty="0"/>
              <a:t>espirales que tienen por objeto evitar las discontinuidades en la curvatura del </a:t>
            </a:r>
            <a:r>
              <a:rPr lang="es-PE" sz="2000" dirty="0" smtClean="0"/>
              <a:t>trazo. </a:t>
            </a:r>
          </a:p>
          <a:p>
            <a:pPr lvl="1" algn="just">
              <a:buClr>
                <a:srgbClr val="FFC000"/>
              </a:buClr>
            </a:pPr>
            <a:endParaRPr lang="es-PE" sz="2000" dirty="0" smtClean="0">
              <a:latin typeface="Arial" panose="020B0604020202020204" pitchFamily="34" charset="0"/>
              <a:cs typeface="Arial" panose="020B0604020202020204" pitchFamily="34" charset="0"/>
            </a:endParaRPr>
          </a:p>
          <a:p>
            <a:pPr algn="just">
              <a:buClr>
                <a:srgbClr val="FFC000"/>
              </a:buClr>
            </a:pPr>
            <a:endParaRPr lang="es-PE" sz="2000" dirty="0" smtClean="0">
              <a:latin typeface="Arial" panose="020B0604020202020204" pitchFamily="34" charset="0"/>
              <a:cs typeface="Arial" panose="020B0604020202020204" pitchFamily="34" charset="0"/>
            </a:endParaRPr>
          </a:p>
          <a:p>
            <a:pPr algn="just">
              <a:buClr>
                <a:srgbClr val="FFC000"/>
              </a:buClr>
            </a:pPr>
            <a:endParaRPr lang="es-PE" sz="2000" dirty="0" smtClean="0">
              <a:latin typeface="Arial" panose="020B0604020202020204" pitchFamily="34" charset="0"/>
              <a:cs typeface="Arial" panose="020B0604020202020204" pitchFamily="34" charset="0"/>
            </a:endParaRPr>
          </a:p>
          <a:p>
            <a:pPr algn="just">
              <a:buClr>
                <a:srgbClr val="FFC000"/>
              </a:buClr>
            </a:pPr>
            <a:endParaRPr lang="es-PE" sz="2000" dirty="0">
              <a:latin typeface="Arial" panose="020B0604020202020204" pitchFamily="34" charset="0"/>
              <a:cs typeface="Arial" panose="020B0604020202020204" pitchFamily="34" charset="0"/>
            </a:endParaRPr>
          </a:p>
          <a:p>
            <a:pPr algn="just">
              <a:buClr>
                <a:srgbClr val="FFC000"/>
              </a:buClr>
            </a:pPr>
            <a:endParaRPr lang="es-PE" sz="2000" dirty="0" smtClean="0">
              <a:latin typeface="Arial" panose="020B0604020202020204" pitchFamily="34" charset="0"/>
              <a:cs typeface="Arial" panose="020B0604020202020204" pitchFamily="34" charset="0"/>
            </a:endParaRPr>
          </a:p>
          <a:p>
            <a:pPr algn="just">
              <a:buClr>
                <a:srgbClr val="FFC000"/>
              </a:buClr>
            </a:pPr>
            <a:endParaRPr lang="es-PE" sz="2000" dirty="0">
              <a:latin typeface="Arial" panose="020B0604020202020204" pitchFamily="34" charset="0"/>
              <a:cs typeface="Arial" panose="020B0604020202020204" pitchFamily="34" charset="0"/>
            </a:endParaRPr>
          </a:p>
          <a:p>
            <a:pPr algn="just">
              <a:buClr>
                <a:srgbClr val="FFC000"/>
              </a:buClr>
            </a:pPr>
            <a:endParaRPr lang="es-PE" sz="2000" dirty="0" smtClean="0">
              <a:latin typeface="Arial" panose="020B0604020202020204" pitchFamily="34" charset="0"/>
              <a:cs typeface="Arial" panose="020B0604020202020204" pitchFamily="34" charset="0"/>
            </a:endParaRPr>
          </a:p>
          <a:p>
            <a:pPr algn="ctr">
              <a:lnSpc>
                <a:spcPct val="200000"/>
              </a:lnSpc>
              <a:buClr>
                <a:srgbClr val="FFC000"/>
              </a:buClr>
            </a:pPr>
            <a:r>
              <a:rPr lang="es-PE" sz="1200" b="1" dirty="0" smtClean="0"/>
              <a:t>Cuadro: Necesidad </a:t>
            </a:r>
            <a:r>
              <a:rPr lang="es-PE" sz="1200" b="1" dirty="0"/>
              <a:t>de curvas de transición</a:t>
            </a:r>
            <a:endParaRPr lang="es-PE" sz="1200" dirty="0">
              <a:latin typeface="Arial" panose="020B0604020202020204" pitchFamily="34" charset="0"/>
              <a:cs typeface="Arial" panose="020B0604020202020204" pitchFamily="34" charset="0"/>
            </a:endParaRPr>
          </a:p>
          <a:p>
            <a:pPr lvl="1" algn="just">
              <a:buClr>
                <a:srgbClr val="FFC000"/>
              </a:buClr>
            </a:pPr>
            <a:r>
              <a:rPr lang="es-PE" sz="2000" dirty="0"/>
              <a:t>Por consiguiente, para nuestro proyecto, haremos uso de curvas de transición cuando el radio de curva horizontal sea menor a 24m. </a:t>
            </a:r>
          </a:p>
          <a:p>
            <a:pPr algn="just">
              <a:buClr>
                <a:srgbClr val="FFC000"/>
              </a:buClr>
            </a:pPr>
            <a:endParaRPr lang="es-PE" sz="2000" dirty="0" smtClean="0">
              <a:latin typeface="Arial" panose="020B0604020202020204" pitchFamily="34" charset="0"/>
              <a:cs typeface="Arial" panose="020B0604020202020204" pitchFamily="34" charset="0"/>
            </a:endParaRPr>
          </a:p>
        </p:txBody>
      </p:sp>
      <p:pic>
        <p:nvPicPr>
          <p:cNvPr id="3" name="Imagen 2"/>
          <p:cNvPicPr>
            <a:picLocks noChangeAspect="1"/>
          </p:cNvPicPr>
          <p:nvPr/>
        </p:nvPicPr>
        <p:blipFill rotWithShape="1">
          <a:blip r:embed="rId2"/>
          <a:srcRect l="41029" t="42782" r="35635" b="37367"/>
          <a:stretch/>
        </p:blipFill>
        <p:spPr>
          <a:xfrm>
            <a:off x="2699792" y="1584341"/>
            <a:ext cx="3816424" cy="1825246"/>
          </a:xfrm>
          <a:prstGeom prst="rect">
            <a:avLst/>
          </a:prstGeom>
        </p:spPr>
      </p:pic>
    </p:spTree>
    <p:extLst>
      <p:ext uri="{BB962C8B-B14F-4D97-AF65-F5344CB8AC3E}">
        <p14:creationId xmlns:p14="http://schemas.microsoft.com/office/powerpoint/2010/main" val="3275637601"/>
      </p:ext>
    </p:extLst>
  </p:cSld>
  <p:clrMapOvr>
    <a:masterClrMapping/>
  </p:clrMapOvr>
  <p:transition spd="slow">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5 Rectángulo"/>
          <p:cNvSpPr/>
          <p:nvPr/>
        </p:nvSpPr>
        <p:spPr>
          <a:xfrm>
            <a:off x="251520" y="332656"/>
            <a:ext cx="6132210" cy="461665"/>
          </a:xfrm>
          <a:prstGeom prst="rect">
            <a:avLst/>
          </a:prstGeom>
        </p:spPr>
        <p:txBody>
          <a:bodyPr wrap="square">
            <a:spAutoFit/>
          </a:bodyPr>
          <a:lstStyle/>
          <a:p>
            <a:pPr>
              <a:defRPr/>
            </a:pPr>
            <a:r>
              <a:rPr lang="es-ES" sz="2400" u="sng" dirty="0" smtClean="0">
                <a:solidFill>
                  <a:srgbClr val="FFC000"/>
                </a:solidFill>
                <a:latin typeface="Impact" pitchFamily="34" charset="0"/>
              </a:rPr>
              <a:t>B. DISEÑO </a:t>
            </a:r>
            <a:r>
              <a:rPr lang="es-ES" sz="2400" u="sng" dirty="0">
                <a:solidFill>
                  <a:srgbClr val="FFC000"/>
                </a:solidFill>
                <a:latin typeface="Impact" pitchFamily="34" charset="0"/>
              </a:rPr>
              <a:t>GEOMETRICO EN </a:t>
            </a:r>
            <a:r>
              <a:rPr lang="es-ES" sz="2400" u="sng" dirty="0" smtClean="0">
                <a:solidFill>
                  <a:srgbClr val="FFC000"/>
                </a:solidFill>
                <a:latin typeface="Impact" pitchFamily="34" charset="0"/>
              </a:rPr>
              <a:t>PERFIL:</a:t>
            </a:r>
            <a:endParaRPr lang="es-PE" sz="2400" u="sng" dirty="0">
              <a:solidFill>
                <a:srgbClr val="33CCCC"/>
              </a:solidFill>
              <a:latin typeface="Impact" pitchFamily="34" charset="0"/>
              <a:ea typeface="+mj-ea"/>
              <a:cs typeface="+mj-cs"/>
            </a:endParaRPr>
          </a:p>
        </p:txBody>
      </p:sp>
      <p:pic>
        <p:nvPicPr>
          <p:cNvPr id="4" name="Imagen 3"/>
          <p:cNvPicPr>
            <a:picLocks noChangeAspect="1"/>
          </p:cNvPicPr>
          <p:nvPr/>
        </p:nvPicPr>
        <p:blipFill rotWithShape="1">
          <a:blip r:embed="rId2"/>
          <a:srcRect l="29332" t="19486" r="10344" b="18458"/>
          <a:stretch/>
        </p:blipFill>
        <p:spPr>
          <a:xfrm>
            <a:off x="395536" y="2040540"/>
            <a:ext cx="8418264" cy="4373378"/>
          </a:xfrm>
          <a:prstGeom prst="rect">
            <a:avLst/>
          </a:prstGeom>
        </p:spPr>
      </p:pic>
      <p:sp>
        <p:nvSpPr>
          <p:cNvPr id="6" name="9 Rectángulo"/>
          <p:cNvSpPr/>
          <p:nvPr/>
        </p:nvSpPr>
        <p:spPr>
          <a:xfrm>
            <a:off x="1386069" y="6381328"/>
            <a:ext cx="6809569" cy="276999"/>
          </a:xfrm>
          <a:prstGeom prst="rect">
            <a:avLst/>
          </a:prstGeom>
        </p:spPr>
        <p:txBody>
          <a:bodyPr wrap="square">
            <a:spAutoFit/>
          </a:bodyPr>
          <a:lstStyle/>
          <a:p>
            <a:r>
              <a:rPr lang="es-PE" sz="1200" b="1" dirty="0" smtClean="0">
                <a:latin typeface="Arial Narrow" pitchFamily="34" charset="0"/>
              </a:rPr>
              <a:t>GRÁFICO :</a:t>
            </a:r>
            <a:r>
              <a:rPr lang="es-PE" sz="1200" dirty="0" smtClean="0">
                <a:latin typeface="Arial Narrow" pitchFamily="34" charset="0"/>
              </a:rPr>
              <a:t> PERFIL LONGITUDINAL DE LA CARRETERA CON SUS ELEMENTOS VERTICALES DE DISEÑO</a:t>
            </a:r>
            <a:endParaRPr lang="es-PE" sz="1200" dirty="0">
              <a:latin typeface="Arial Narrow" pitchFamily="34" charset="0"/>
            </a:endParaRPr>
          </a:p>
        </p:txBody>
      </p:sp>
      <p:sp>
        <p:nvSpPr>
          <p:cNvPr id="7" name="6 Rectángulo"/>
          <p:cNvSpPr>
            <a:spLocks noChangeArrowheads="1"/>
          </p:cNvSpPr>
          <p:nvPr/>
        </p:nvSpPr>
        <p:spPr bwMode="auto">
          <a:xfrm>
            <a:off x="395536" y="886770"/>
            <a:ext cx="8418264"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Font typeface="Arial" charset="0"/>
              <a:buChar char="•"/>
              <a:defRPr sz="3200">
                <a:solidFill>
                  <a:schemeClr val="tx1"/>
                </a:solidFill>
                <a:latin typeface="Calibri" pitchFamily="34" charset="0"/>
              </a:defRPr>
            </a:lvl1pPr>
            <a:lvl2pPr marL="742950" indent="-285750" algn="l" eaLnBrk="0" hangingPunct="0">
              <a:spcBef>
                <a:spcPct val="20000"/>
              </a:spcBef>
              <a:buFont typeface="Arial" charset="0"/>
              <a:buChar char="–"/>
              <a:defRPr sz="2800">
                <a:solidFill>
                  <a:schemeClr val="tx1"/>
                </a:solidFill>
                <a:latin typeface="Calibri" pitchFamily="34" charset="0"/>
              </a:defRPr>
            </a:lvl2pPr>
            <a:lvl3pPr marL="1143000" indent="-228600" algn="l" eaLnBrk="0" hangingPunct="0">
              <a:spcBef>
                <a:spcPct val="20000"/>
              </a:spcBef>
              <a:buFont typeface="Arial" charset="0"/>
              <a:buChar char="•"/>
              <a:defRPr sz="2400">
                <a:solidFill>
                  <a:schemeClr val="tx1"/>
                </a:solidFill>
                <a:latin typeface="Calibri" pitchFamily="34" charset="0"/>
              </a:defRPr>
            </a:lvl3pPr>
            <a:lvl4pPr marL="1600200" indent="-228600" algn="l" eaLnBrk="0" hangingPunct="0">
              <a:spcBef>
                <a:spcPct val="20000"/>
              </a:spcBef>
              <a:buFont typeface="Arial" charset="0"/>
              <a:buChar char="–"/>
              <a:defRPr sz="2000">
                <a:solidFill>
                  <a:schemeClr val="tx1"/>
                </a:solidFill>
                <a:latin typeface="Calibri" pitchFamily="34" charset="0"/>
              </a:defRPr>
            </a:lvl4pPr>
            <a:lvl5pPr marL="2057400" indent="-228600" algn="l"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Clr>
                <a:srgbClr val="FFC000"/>
              </a:buClr>
              <a:buFontTx/>
              <a:buNone/>
            </a:pPr>
            <a:r>
              <a:rPr lang="es-ES_tradnl" altLang="es-PE" sz="1800" dirty="0" smtClean="0">
                <a:latin typeface="Arial" charset="0"/>
                <a:cs typeface="Arial" charset="0"/>
              </a:rPr>
              <a:t>Debe </a:t>
            </a:r>
            <a:r>
              <a:rPr lang="es-ES_tradnl" altLang="es-PE" sz="1800" dirty="0">
                <a:latin typeface="Arial" charset="0"/>
                <a:cs typeface="Arial" charset="0"/>
              </a:rPr>
              <a:t>buscarse una subrasante que establezca en lo posible, compensación transversal y longitudinal de los volúmenes a moverse y que se adapte  a topografía del terreno.</a:t>
            </a:r>
          </a:p>
        </p:txBody>
      </p:sp>
    </p:spTree>
    <p:extLst>
      <p:ext uri="{BB962C8B-B14F-4D97-AF65-F5344CB8AC3E}">
        <p14:creationId xmlns:p14="http://schemas.microsoft.com/office/powerpoint/2010/main" val="3040763834"/>
      </p:ext>
    </p:extLst>
  </p:cSld>
  <p:clrMapOvr>
    <a:masterClrMapping/>
  </p:clrMapOvr>
  <p:transition spd="slow">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Rectángulo"/>
          <p:cNvSpPr>
            <a:spLocks noChangeArrowheads="1"/>
          </p:cNvSpPr>
          <p:nvPr/>
        </p:nvSpPr>
        <p:spPr bwMode="auto">
          <a:xfrm>
            <a:off x="107504" y="70748"/>
            <a:ext cx="8856984" cy="587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200000"/>
              </a:lnSpc>
            </a:pPr>
            <a:r>
              <a:rPr lang="es-PE" sz="2000" dirty="0" smtClean="0"/>
              <a:t>Las pendientes máximas y mínimas consideradas son:</a:t>
            </a:r>
          </a:p>
          <a:p>
            <a:pPr marL="285750" indent="-285750">
              <a:buFont typeface="Wingdings" panose="05000000000000000000" pitchFamily="2" charset="2"/>
              <a:buChar char="ü"/>
            </a:pPr>
            <a:r>
              <a:rPr lang="es-PE" sz="2000" b="1" i="1" dirty="0" smtClean="0">
                <a:solidFill>
                  <a:srgbClr val="FFC000"/>
                </a:solidFill>
              </a:rPr>
              <a:t>Pendiente máxima : 12.73% (</a:t>
            </a:r>
            <a:r>
              <a:rPr lang="es-PE" sz="2000" b="1" i="1" dirty="0">
                <a:solidFill>
                  <a:srgbClr val="FFC000"/>
                </a:solidFill>
              </a:rPr>
              <a:t>excepcional)</a:t>
            </a:r>
          </a:p>
          <a:p>
            <a:pPr marL="265113"/>
            <a:r>
              <a:rPr lang="es-ES" sz="2000" dirty="0" smtClean="0"/>
              <a:t>Este caso es excepcional, debido a la naturaleza del terreno, pero la longitud del tramo con esta pendiente no sobrepasa los 180 m (68.21m).</a:t>
            </a:r>
          </a:p>
          <a:p>
            <a:pPr marL="265113"/>
            <a:r>
              <a:rPr lang="es-ES" sz="2000" dirty="0" smtClean="0"/>
              <a:t>Ubicada en Km 15+580 (</a:t>
            </a:r>
            <a:r>
              <a:rPr lang="es-ES" sz="2000" dirty="0" err="1" smtClean="0"/>
              <a:t>aprox</a:t>
            </a:r>
            <a:r>
              <a:rPr lang="es-ES" sz="2000" dirty="0" smtClean="0"/>
              <a:t>)</a:t>
            </a:r>
            <a:endParaRPr lang="es-PE" sz="2000" dirty="0" smtClean="0"/>
          </a:p>
          <a:p>
            <a:r>
              <a:rPr lang="es-ES" sz="2000" dirty="0" smtClean="0"/>
              <a:t> </a:t>
            </a:r>
            <a:endParaRPr lang="es-PE" sz="2000" dirty="0" smtClean="0"/>
          </a:p>
          <a:p>
            <a:pPr marL="285750" indent="-285750">
              <a:buFont typeface="Wingdings" panose="05000000000000000000" pitchFamily="2" charset="2"/>
              <a:buChar char="ü"/>
            </a:pPr>
            <a:r>
              <a:rPr lang="es-PE" sz="2000" b="1" i="1" dirty="0">
                <a:solidFill>
                  <a:srgbClr val="FFC000"/>
                </a:solidFill>
              </a:rPr>
              <a:t>Pendiente mínima : 0.35% </a:t>
            </a:r>
            <a:endParaRPr lang="es-PE" sz="2000" b="1" i="1" dirty="0" smtClean="0">
              <a:solidFill>
                <a:srgbClr val="FFC000"/>
              </a:solidFill>
            </a:endParaRPr>
          </a:p>
          <a:p>
            <a:pPr marL="265113"/>
            <a:r>
              <a:rPr lang="es-ES" sz="2000" dirty="0" smtClean="0"/>
              <a:t>En </a:t>
            </a:r>
            <a:r>
              <a:rPr lang="es-ES" sz="2000" dirty="0"/>
              <a:t>este caso excepcional, no se va a tener problemas con el drenaje de la calzada, debido a que se ha considerado un bombeo de 3.0 %, lo que asegura el drenaje transversal de la misma</a:t>
            </a:r>
            <a:r>
              <a:rPr lang="es-ES" sz="2000" dirty="0" smtClean="0"/>
              <a:t>.</a:t>
            </a:r>
            <a:r>
              <a:rPr lang="es-ES" sz="2000" dirty="0"/>
              <a:t> Ubicada en Km </a:t>
            </a:r>
            <a:r>
              <a:rPr lang="es-ES" sz="2000" dirty="0" smtClean="0"/>
              <a:t>7+640 </a:t>
            </a:r>
            <a:r>
              <a:rPr lang="es-ES" sz="2000" dirty="0"/>
              <a:t>(</a:t>
            </a:r>
            <a:r>
              <a:rPr lang="es-ES" sz="2000" dirty="0" err="1" smtClean="0"/>
              <a:t>aprox</a:t>
            </a:r>
            <a:r>
              <a:rPr lang="es-ES" sz="2000" dirty="0" smtClean="0"/>
              <a:t>)</a:t>
            </a:r>
          </a:p>
          <a:p>
            <a:pPr marL="265113"/>
            <a:endParaRPr lang="es-PE" sz="2000" dirty="0" smtClean="0"/>
          </a:p>
          <a:p>
            <a:pPr marL="342900" indent="-342900">
              <a:buFont typeface="Wingdings" panose="05000000000000000000" pitchFamily="2" charset="2"/>
              <a:buChar char="q"/>
            </a:pPr>
            <a:r>
              <a:rPr lang="es-PE" sz="2000" b="1" dirty="0" smtClean="0">
                <a:solidFill>
                  <a:srgbClr val="FFC000"/>
                </a:solidFill>
              </a:rPr>
              <a:t>CURVAS VERTICALES: K=L/A</a:t>
            </a:r>
          </a:p>
          <a:p>
            <a:pPr marL="265113" algn="ctr"/>
            <a:r>
              <a:rPr lang="es-PE" sz="1900" dirty="0" smtClean="0"/>
              <a:t>Según la Velocidad de Diseño de 20 km/h, para curvas verticales convexas se empleara el valor de 0.6 para el </a:t>
            </a:r>
            <a:r>
              <a:rPr lang="es-PE" sz="1900" b="1" u="sng" dirty="0" smtClean="0"/>
              <a:t>Índice de curvatura K</a:t>
            </a:r>
            <a:r>
              <a:rPr lang="es-PE" sz="1900" u="sng" dirty="0" smtClean="0"/>
              <a:t> </a:t>
            </a:r>
            <a:r>
              <a:rPr lang="es-PE" sz="1900" dirty="0" smtClean="0"/>
              <a:t>y el valor de 3 para curvas verticales cóncavas. Además se ha considerado una distancia de visibilidad de parada mínima de 20m.</a:t>
            </a:r>
            <a:endParaRPr lang="es-PE" sz="1900" dirty="0"/>
          </a:p>
          <a:p>
            <a:pPr marL="265113"/>
            <a:endParaRPr lang="es-PE" sz="2000" dirty="0"/>
          </a:p>
          <a:p>
            <a:pPr marL="265113"/>
            <a:endParaRPr lang="es-PE" sz="2000" dirty="0"/>
          </a:p>
        </p:txBody>
      </p:sp>
      <p:pic>
        <p:nvPicPr>
          <p:cNvPr id="6" name="15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5338472"/>
            <a:ext cx="5544616" cy="13308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339553"/>
      </p:ext>
    </p:extLst>
  </p:cSld>
  <p:clrMapOvr>
    <a:masterClrMapping/>
  </p:clrMapOvr>
  <p:transition spd="slow">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5 Rectángulo"/>
          <p:cNvSpPr/>
          <p:nvPr/>
        </p:nvSpPr>
        <p:spPr>
          <a:xfrm>
            <a:off x="244638" y="116632"/>
            <a:ext cx="8084166" cy="461665"/>
          </a:xfrm>
          <a:prstGeom prst="rect">
            <a:avLst/>
          </a:prstGeom>
        </p:spPr>
        <p:txBody>
          <a:bodyPr wrap="square">
            <a:spAutoFit/>
          </a:bodyPr>
          <a:lstStyle/>
          <a:p>
            <a:pPr>
              <a:defRPr/>
            </a:pPr>
            <a:r>
              <a:rPr lang="es-ES" sz="2400" u="sng" dirty="0" smtClean="0">
                <a:solidFill>
                  <a:srgbClr val="FFC000"/>
                </a:solidFill>
                <a:latin typeface="Impact" pitchFamily="34" charset="0"/>
              </a:rPr>
              <a:t>C. </a:t>
            </a:r>
            <a:r>
              <a:rPr lang="es-ES" sz="2400" u="sng" dirty="0">
                <a:solidFill>
                  <a:srgbClr val="FFC000"/>
                </a:solidFill>
                <a:latin typeface="Impact" pitchFamily="34" charset="0"/>
              </a:rPr>
              <a:t>DISEÑO GEOMETRICO </a:t>
            </a:r>
            <a:r>
              <a:rPr lang="es-ES" sz="2400" u="sng" dirty="0" smtClean="0">
                <a:solidFill>
                  <a:srgbClr val="FFC000"/>
                </a:solidFill>
                <a:latin typeface="Impact" pitchFamily="34" charset="0"/>
              </a:rPr>
              <a:t>DE LA SECCION TRANSVERSAL:</a:t>
            </a:r>
            <a:endParaRPr lang="es-PE" sz="2400" u="sng" dirty="0">
              <a:solidFill>
                <a:srgbClr val="33CCCC"/>
              </a:solidFill>
              <a:latin typeface="Impact" pitchFamily="34" charset="0"/>
              <a:ea typeface="+mj-ea"/>
              <a:cs typeface="+mj-cs"/>
            </a:endParaRPr>
          </a:p>
        </p:txBody>
      </p:sp>
      <p:pic>
        <p:nvPicPr>
          <p:cNvPr id="3" name="Imagen 2"/>
          <p:cNvPicPr>
            <a:picLocks noChangeAspect="1"/>
          </p:cNvPicPr>
          <p:nvPr/>
        </p:nvPicPr>
        <p:blipFill rotWithShape="1">
          <a:blip r:embed="rId2"/>
          <a:srcRect l="5726" t="28344" r="6324" b="23422"/>
          <a:stretch/>
        </p:blipFill>
        <p:spPr>
          <a:xfrm>
            <a:off x="231172" y="1846158"/>
            <a:ext cx="8640946" cy="2664296"/>
          </a:xfrm>
          <a:prstGeom prst="rect">
            <a:avLst/>
          </a:prstGeom>
          <a:ln w="28575">
            <a:solidFill>
              <a:srgbClr val="FF3300"/>
            </a:solidFill>
          </a:ln>
        </p:spPr>
      </p:pic>
      <p:sp>
        <p:nvSpPr>
          <p:cNvPr id="4" name="9 Rectángulo"/>
          <p:cNvSpPr/>
          <p:nvPr/>
        </p:nvSpPr>
        <p:spPr>
          <a:xfrm>
            <a:off x="1043608" y="4536562"/>
            <a:ext cx="7992888" cy="276999"/>
          </a:xfrm>
          <a:prstGeom prst="rect">
            <a:avLst/>
          </a:prstGeom>
        </p:spPr>
        <p:txBody>
          <a:bodyPr wrap="square">
            <a:spAutoFit/>
          </a:bodyPr>
          <a:lstStyle/>
          <a:p>
            <a:r>
              <a:rPr lang="es-PE" sz="1200" b="1" dirty="0" smtClean="0">
                <a:latin typeface="Arial Narrow" pitchFamily="34" charset="0"/>
              </a:rPr>
              <a:t>GRÁFICO :</a:t>
            </a:r>
            <a:r>
              <a:rPr lang="es-PE" sz="1200" dirty="0" smtClean="0">
                <a:latin typeface="Arial Narrow" pitchFamily="34" charset="0"/>
              </a:rPr>
              <a:t> SECCIONES TRANSVERSALES DE LA CARRETERA DONDE SE MUESTRA LAS ÁREAS DE CORTE Y RELLENO</a:t>
            </a:r>
            <a:endParaRPr lang="es-PE" sz="1200" dirty="0">
              <a:latin typeface="Arial Narrow" pitchFamily="34" charset="0"/>
            </a:endParaRPr>
          </a:p>
        </p:txBody>
      </p:sp>
      <p:sp>
        <p:nvSpPr>
          <p:cNvPr id="5" name="Rectángulo 4"/>
          <p:cNvSpPr/>
          <p:nvPr/>
        </p:nvSpPr>
        <p:spPr>
          <a:xfrm>
            <a:off x="683568" y="5013176"/>
            <a:ext cx="8081278" cy="1754326"/>
          </a:xfrm>
          <a:prstGeom prst="rect">
            <a:avLst/>
          </a:prstGeom>
        </p:spPr>
        <p:txBody>
          <a:bodyPr wrap="square">
            <a:spAutoFit/>
          </a:bodyPr>
          <a:lstStyle/>
          <a:p>
            <a:pPr algn="just">
              <a:tabLst>
                <a:tab pos="3405188" algn="l"/>
              </a:tabLst>
            </a:pPr>
            <a:r>
              <a:rPr lang="es-PE" dirty="0"/>
              <a:t>Ancho de calzada	: 	5.00 m</a:t>
            </a:r>
          </a:p>
          <a:p>
            <a:pPr algn="just">
              <a:tabLst>
                <a:tab pos="3405188" algn="l"/>
              </a:tabLst>
            </a:pPr>
            <a:r>
              <a:rPr lang="es-PE" dirty="0"/>
              <a:t>Bombeo	: 	3 %</a:t>
            </a:r>
          </a:p>
          <a:p>
            <a:pPr algn="just">
              <a:tabLst>
                <a:tab pos="3405188" algn="l"/>
              </a:tabLst>
            </a:pPr>
            <a:r>
              <a:rPr lang="es-PE" dirty="0"/>
              <a:t>Peralte máximo	: 	10 %</a:t>
            </a:r>
          </a:p>
          <a:p>
            <a:pPr algn="just">
              <a:tabLst>
                <a:tab pos="3405188" algn="l"/>
              </a:tabLst>
            </a:pPr>
            <a:r>
              <a:rPr lang="es-PE" dirty="0"/>
              <a:t>Talud de corte	: 	1: 3 (h: v)</a:t>
            </a:r>
          </a:p>
          <a:p>
            <a:pPr algn="just">
              <a:tabLst>
                <a:tab pos="3405188" algn="l"/>
              </a:tabLst>
            </a:pPr>
            <a:r>
              <a:rPr lang="es-PE" dirty="0"/>
              <a:t>Talud de relleno	: 	1: 1.5 (v: h)</a:t>
            </a:r>
          </a:p>
          <a:p>
            <a:pPr algn="just">
              <a:tabLst>
                <a:tab pos="3405188" algn="l"/>
              </a:tabLst>
            </a:pPr>
            <a:r>
              <a:rPr lang="es-PE" dirty="0"/>
              <a:t>Cunetas	:	0.30 m x 0.70 m (v x h) – sin revestir</a:t>
            </a:r>
          </a:p>
        </p:txBody>
      </p:sp>
      <p:sp>
        <p:nvSpPr>
          <p:cNvPr id="6" name="Rectángulo 5"/>
          <p:cNvSpPr/>
          <p:nvPr/>
        </p:nvSpPr>
        <p:spPr>
          <a:xfrm>
            <a:off x="260257" y="826114"/>
            <a:ext cx="8655821" cy="923330"/>
          </a:xfrm>
          <a:prstGeom prst="rect">
            <a:avLst/>
          </a:prstGeom>
        </p:spPr>
        <p:txBody>
          <a:bodyPr wrap="square">
            <a:spAutoFit/>
          </a:bodyPr>
          <a:lstStyle/>
          <a:p>
            <a:pPr algn="ctr"/>
            <a:r>
              <a:rPr lang="es-PE" dirty="0">
                <a:latin typeface="Verdana" panose="020B0604030504040204" pitchFamily="34" charset="0"/>
              </a:rPr>
              <a:t>consiste en la descripción de los elementos de la carretera en un plano de corte vertical normal al alineamiento horizontal, el cual permite definir la disposición y dimensiones de dichos elementos </a:t>
            </a:r>
            <a:endParaRPr lang="es-PE" dirty="0"/>
          </a:p>
        </p:txBody>
      </p:sp>
    </p:spTree>
    <p:extLst>
      <p:ext uri="{BB962C8B-B14F-4D97-AF65-F5344CB8AC3E}">
        <p14:creationId xmlns:p14="http://schemas.microsoft.com/office/powerpoint/2010/main" val="285113971"/>
      </p:ext>
    </p:extLst>
  </p:cSld>
  <p:clrMapOvr>
    <a:masterClrMapping/>
  </p:clrMapOvr>
  <p:transition spd="slow">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899592" y="188640"/>
            <a:ext cx="6192688" cy="720080"/>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fontAlgn="auto">
              <a:spcAft>
                <a:spcPts val="0"/>
              </a:spcAft>
              <a:defRPr/>
            </a:pPr>
            <a:r>
              <a:rPr lang="es-PE" sz="4800" dirty="0" smtClean="0">
                <a:solidFill>
                  <a:srgbClr val="FF0000"/>
                </a:solidFill>
                <a:latin typeface="Elephant" panose="02020904090505020303" pitchFamily="18" charset="0"/>
              </a:rPr>
              <a:t>Progresiva</a:t>
            </a:r>
          </a:p>
          <a:p>
            <a:pPr algn="ctr" fontAlgn="auto">
              <a:spcAft>
                <a:spcPts val="0"/>
              </a:spcAft>
              <a:defRPr/>
            </a:pPr>
            <a:endParaRPr lang="es-PE" sz="4800" dirty="0">
              <a:solidFill>
                <a:srgbClr val="FF0000"/>
              </a:solidFill>
              <a:latin typeface="Elephant" panose="02020904090505020303" pitchFamily="18" charset="0"/>
            </a:endParaRPr>
          </a:p>
        </p:txBody>
      </p:sp>
      <p:sp>
        <p:nvSpPr>
          <p:cNvPr id="3" name="Título 1"/>
          <p:cNvSpPr txBox="1">
            <a:spLocks/>
          </p:cNvSpPr>
          <p:nvPr/>
        </p:nvSpPr>
        <p:spPr>
          <a:xfrm>
            <a:off x="925918" y="1065283"/>
            <a:ext cx="6192688" cy="720080"/>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fontAlgn="auto">
              <a:spcAft>
                <a:spcPts val="0"/>
              </a:spcAft>
              <a:defRPr/>
            </a:pPr>
            <a:r>
              <a:rPr lang="es-PE" sz="3200" dirty="0" smtClean="0">
                <a:solidFill>
                  <a:srgbClr val="FF0000"/>
                </a:solidFill>
                <a:latin typeface="Elephant" panose="02020904090505020303" pitchFamily="18" charset="0"/>
              </a:rPr>
              <a:t>Inicio - Final</a:t>
            </a:r>
          </a:p>
          <a:p>
            <a:pPr algn="ctr" fontAlgn="auto">
              <a:spcAft>
                <a:spcPts val="0"/>
              </a:spcAft>
              <a:defRPr/>
            </a:pPr>
            <a:endParaRPr lang="es-PE" sz="4800" dirty="0">
              <a:solidFill>
                <a:srgbClr val="FF0000"/>
              </a:solidFill>
              <a:latin typeface="Elephant" panose="02020904090505020303" pitchFamily="18" charset="0"/>
            </a:endParaRPr>
          </a:p>
        </p:txBody>
      </p:sp>
      <p:sp>
        <p:nvSpPr>
          <p:cNvPr id="4" name="Rectángulo 3"/>
          <p:cNvSpPr/>
          <p:nvPr/>
        </p:nvSpPr>
        <p:spPr>
          <a:xfrm>
            <a:off x="899592" y="1941926"/>
            <a:ext cx="5958408" cy="1823256"/>
          </a:xfrm>
          <a:prstGeom prst="rect">
            <a:avLst/>
          </a:prstGeom>
        </p:spPr>
        <p:txBody>
          <a:bodyPr wrap="square">
            <a:spAutoFit/>
          </a:bodyPr>
          <a:lstStyle/>
          <a:p>
            <a:pPr marL="270510" algn="ctr">
              <a:lnSpc>
                <a:spcPct val="115000"/>
              </a:lnSpc>
              <a:spcBef>
                <a:spcPts val="1200"/>
              </a:spcBef>
              <a:spcAft>
                <a:spcPts val="800"/>
              </a:spcAft>
            </a:pPr>
            <a:r>
              <a:rPr lang="es-PE" sz="1600" b="1" u="sng" dirty="0">
                <a:latin typeface="Arial" panose="020B0604020202020204" pitchFamily="34" charset="0"/>
                <a:ea typeface="Calibri" panose="020F0502020204030204" pitchFamily="34" charset="0"/>
                <a:cs typeface="Times New Roman" panose="02020603050405020304" pitchFamily="18" charset="0"/>
              </a:rPr>
              <a:t>INICIO DEL CAMINO (km 0 + 000  –  Caserío </a:t>
            </a:r>
            <a:r>
              <a:rPr lang="es-PE" sz="1600" b="1" u="sng" dirty="0" err="1">
                <a:latin typeface="Arial" panose="020B0604020202020204" pitchFamily="34" charset="0"/>
                <a:ea typeface="Calibri" panose="020F0502020204030204" pitchFamily="34" charset="0"/>
                <a:cs typeface="Times New Roman" panose="02020603050405020304" pitchFamily="18" charset="0"/>
              </a:rPr>
              <a:t>Succhupampa</a:t>
            </a:r>
            <a:r>
              <a:rPr lang="es-PE" sz="1600" b="1" u="sng" dirty="0">
                <a:latin typeface="Arial" panose="020B0604020202020204" pitchFamily="34" charset="0"/>
                <a:ea typeface="Calibri" panose="020F0502020204030204" pitchFamily="34" charset="0"/>
                <a:cs typeface="Times New Roman" panose="02020603050405020304" pitchFamily="18" charset="0"/>
              </a:rPr>
              <a:t> de Congoña)</a:t>
            </a:r>
            <a:endParaRPr lang="es-PE"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Bef>
                <a:spcPts val="600"/>
              </a:spcBef>
              <a:spcAft>
                <a:spcPts val="0"/>
              </a:spcAft>
              <a:buFont typeface="Arial" panose="020B0604020202020204" pitchFamily="34" charset="0"/>
              <a:buChar char="-"/>
            </a:pPr>
            <a:r>
              <a:rPr lang="es-PE" sz="1600" dirty="0">
                <a:latin typeface="Arial" panose="020B0604020202020204" pitchFamily="34" charset="0"/>
                <a:ea typeface="Times New Roman" panose="02020603050405020304" pitchFamily="18" charset="0"/>
                <a:cs typeface="Times New Roman" panose="02020603050405020304" pitchFamily="18" charset="0"/>
              </a:rPr>
              <a:t>NORTE		:	9373139.683</a:t>
            </a:r>
            <a:endParaRPr lang="es-PE" sz="16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Bef>
                <a:spcPts val="600"/>
              </a:spcBef>
              <a:spcAft>
                <a:spcPts val="0"/>
              </a:spcAft>
              <a:buFont typeface="Arial" panose="020B0604020202020204" pitchFamily="34" charset="0"/>
              <a:buChar char="-"/>
            </a:pPr>
            <a:r>
              <a:rPr lang="es-PE" sz="1600" dirty="0">
                <a:latin typeface="Arial" panose="020B0604020202020204" pitchFamily="34" charset="0"/>
                <a:ea typeface="Times New Roman" panose="02020603050405020304" pitchFamily="18" charset="0"/>
                <a:cs typeface="Times New Roman" panose="02020603050405020304" pitchFamily="18" charset="0"/>
              </a:rPr>
              <a:t>ESTE			:	658808.464</a:t>
            </a:r>
            <a:endParaRPr lang="es-PE" sz="16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Bef>
                <a:spcPts val="600"/>
              </a:spcBef>
              <a:spcAft>
                <a:spcPts val="0"/>
              </a:spcAft>
              <a:buFont typeface="Arial" panose="020B0604020202020204" pitchFamily="34" charset="0"/>
              <a:buChar char="-"/>
            </a:pPr>
            <a:r>
              <a:rPr lang="es-PE" sz="1600" dirty="0">
                <a:latin typeface="Arial" panose="020B0604020202020204" pitchFamily="34" charset="0"/>
                <a:ea typeface="Times New Roman" panose="02020603050405020304" pitchFamily="18" charset="0"/>
                <a:cs typeface="Times New Roman" panose="02020603050405020304" pitchFamily="18" charset="0"/>
              </a:rPr>
              <a:t>ALTITUD		:	2327.43 m.s.n.m.</a:t>
            </a:r>
            <a:endParaRPr lang="es-PE"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Rectángulo 4"/>
          <p:cNvSpPr/>
          <p:nvPr/>
        </p:nvSpPr>
        <p:spPr>
          <a:xfrm>
            <a:off x="1043608" y="4221088"/>
            <a:ext cx="6264696" cy="1466299"/>
          </a:xfrm>
          <a:prstGeom prst="rect">
            <a:avLst/>
          </a:prstGeom>
        </p:spPr>
        <p:txBody>
          <a:bodyPr wrap="square">
            <a:spAutoFit/>
          </a:bodyPr>
          <a:lstStyle/>
          <a:p>
            <a:pPr marL="270510" algn="ctr">
              <a:lnSpc>
                <a:spcPct val="107000"/>
              </a:lnSpc>
              <a:spcAft>
                <a:spcPts val="800"/>
              </a:spcAft>
            </a:pPr>
            <a:r>
              <a:rPr lang="es-PE" sz="1600" b="1" u="sng" dirty="0">
                <a:latin typeface="Arial" panose="020B0604020202020204" pitchFamily="34" charset="0"/>
                <a:ea typeface="Calibri" panose="020F0502020204030204" pitchFamily="34" charset="0"/>
                <a:cs typeface="Times New Roman" panose="02020603050405020304" pitchFamily="18" charset="0"/>
              </a:rPr>
              <a:t>FIN DEL CAMINO (Km 18+439.53 - Caserío </a:t>
            </a:r>
            <a:r>
              <a:rPr lang="es-PE" sz="1600" b="1" u="sng" dirty="0" err="1">
                <a:latin typeface="Arial" panose="020B0604020202020204" pitchFamily="34" charset="0"/>
                <a:ea typeface="Calibri" panose="020F0502020204030204" pitchFamily="34" charset="0"/>
                <a:cs typeface="Times New Roman" panose="02020603050405020304" pitchFamily="18" charset="0"/>
              </a:rPr>
              <a:t>Hualquiro</a:t>
            </a:r>
            <a:r>
              <a:rPr lang="es-PE" sz="1600" b="1" u="sng" dirty="0">
                <a:latin typeface="Arial" panose="020B0604020202020204" pitchFamily="34" charset="0"/>
                <a:ea typeface="Calibri" panose="020F0502020204030204" pitchFamily="34" charset="0"/>
                <a:cs typeface="Times New Roman" panose="02020603050405020304" pitchFamily="18" charset="0"/>
              </a:rPr>
              <a:t>)</a:t>
            </a:r>
            <a:endParaRPr lang="es-PE"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0"/>
              </a:spcAft>
              <a:buFont typeface="Arial" panose="020B0604020202020204" pitchFamily="34" charset="0"/>
              <a:buChar char="-"/>
            </a:pPr>
            <a:r>
              <a:rPr lang="es-PE" sz="1600" dirty="0">
                <a:latin typeface="Arial" panose="020B0604020202020204" pitchFamily="34" charset="0"/>
                <a:ea typeface="Times New Roman" panose="02020603050405020304" pitchFamily="18" charset="0"/>
                <a:cs typeface="Times New Roman" panose="02020603050405020304" pitchFamily="18" charset="0"/>
              </a:rPr>
              <a:t>NORTE		:	9365817.230</a:t>
            </a:r>
            <a:endParaRPr lang="es-PE" sz="16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Bef>
                <a:spcPts val="600"/>
              </a:spcBef>
              <a:spcAft>
                <a:spcPts val="0"/>
              </a:spcAft>
              <a:buFont typeface="Arial" panose="020B0604020202020204" pitchFamily="34" charset="0"/>
              <a:buChar char="-"/>
            </a:pPr>
            <a:r>
              <a:rPr lang="es-PE" sz="1600" dirty="0">
                <a:latin typeface="Arial" panose="020B0604020202020204" pitchFamily="34" charset="0"/>
                <a:ea typeface="Times New Roman" panose="02020603050405020304" pitchFamily="18" charset="0"/>
                <a:cs typeface="Times New Roman" panose="02020603050405020304" pitchFamily="18" charset="0"/>
              </a:rPr>
              <a:t>ESTE			:	651553.434</a:t>
            </a:r>
            <a:endParaRPr lang="es-PE" sz="16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Bef>
                <a:spcPts val="600"/>
              </a:spcBef>
              <a:spcAft>
                <a:spcPts val="0"/>
              </a:spcAft>
              <a:buFont typeface="Arial" panose="020B0604020202020204" pitchFamily="34" charset="0"/>
              <a:buChar char="-"/>
            </a:pPr>
            <a:r>
              <a:rPr lang="es-PE" sz="1600" dirty="0">
                <a:latin typeface="Arial" panose="020B0604020202020204" pitchFamily="34" charset="0"/>
                <a:ea typeface="Times New Roman" panose="02020603050405020304" pitchFamily="18" charset="0"/>
                <a:cs typeface="Times New Roman" panose="02020603050405020304" pitchFamily="18" charset="0"/>
              </a:rPr>
              <a:t>ALTITUD		:	1813.36 </a:t>
            </a:r>
            <a:r>
              <a:rPr lang="es-PE" sz="1600" dirty="0" err="1">
                <a:latin typeface="Arial" panose="020B0604020202020204" pitchFamily="34" charset="0"/>
                <a:ea typeface="Times New Roman" panose="02020603050405020304" pitchFamily="18" charset="0"/>
                <a:cs typeface="Times New Roman" panose="02020603050405020304" pitchFamily="18" charset="0"/>
              </a:rPr>
              <a:t>m.s.n.m</a:t>
            </a:r>
            <a:endParaRPr lang="es-PE"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1922397"/>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1700808"/>
            <a:ext cx="6480720" cy="3467472"/>
          </a:xfrm>
        </p:spPr>
        <p:txBody>
          <a:bodyPr>
            <a:noAutofit/>
          </a:bodyPr>
          <a:lstStyle/>
          <a:p>
            <a:pPr algn="ctr">
              <a:defRPr/>
            </a:pPr>
            <a:r>
              <a:rPr lang="es-PE" sz="4800" dirty="0">
                <a:solidFill>
                  <a:srgbClr val="FF0000"/>
                </a:solidFill>
                <a:latin typeface="Elephant" panose="02020904090505020303" pitchFamily="18" charset="0"/>
              </a:rPr>
              <a:t>TRABRAJOS </a:t>
            </a:r>
            <a:br>
              <a:rPr lang="es-PE" sz="4800" dirty="0">
                <a:solidFill>
                  <a:srgbClr val="FF0000"/>
                </a:solidFill>
                <a:latin typeface="Elephant" panose="02020904090505020303" pitchFamily="18" charset="0"/>
              </a:rPr>
            </a:br>
            <a:r>
              <a:rPr lang="es-PE" sz="4800" dirty="0">
                <a:solidFill>
                  <a:srgbClr val="FF0000"/>
                </a:solidFill>
                <a:latin typeface="Elephant" panose="02020904090505020303" pitchFamily="18" charset="0"/>
              </a:rPr>
              <a:t>PRELIMINARES</a:t>
            </a:r>
            <a:endParaRPr lang="es-PE" sz="4800" dirty="0">
              <a:solidFill>
                <a:srgbClr val="FF0000"/>
              </a:solidFill>
              <a:latin typeface="Elephant" panose="02020904090505020303" pitchFamily="18" charset="0"/>
            </a:endParaRPr>
          </a:p>
        </p:txBody>
      </p:sp>
    </p:spTree>
    <p:extLst>
      <p:ext uri="{BB962C8B-B14F-4D97-AF65-F5344CB8AC3E}">
        <p14:creationId xmlns:p14="http://schemas.microsoft.com/office/powerpoint/2010/main" val="2202755550"/>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data:image/jpeg;base64,/9j/4AAQSkZJRgABAQAAAQABAAD/2wCEAAkGBxQSEhUUExQUFhUVFxoYGBgVGRUWGBUXFxcYFhcXGBgYHCggGB0lGxcUITEhJSkrLi4uGB8zODMsNygtLisBCgoKDg0OGhAQGiwlHCQsLCwsLCwvLCwsLCwsLCwsLCwsLCwsLCwsLCwsLCwsLCwsLCwsLCwsLCwsLCwsLCwsLP/AABEIAMIBAwMBIgACEQEDEQH/xAAcAAEAAQUBAQAAAAAAAAAAAAAAAwECBAUHBgj/xABFEAABAwIDAwcIBgoCAgMAAAABAAIRAyEEMUESUWEFB3GBkaGxEyIyksHR0/AjQlNicvEGFBczQ1KCssLhY5Oi4nODo//EABkBAQEBAQEBAAAAAAAAAAAAAAABAgUDBP/EACcRAQEAAgEEAQQCAwEAAAAAAAABAhEDBBIxQRMhMjNhUXEikfAU/9oADAMBAAIRAxEAPwD3iIi6jnCIiAiIgIiICIiAiIgoQrHBSKOo4DMgdK8uSRKtVCFC7G0x9dvUQe4KA8q09No9DSPGF8+4TDK+Iur4Ru/tWsr0lkV+VCfRp+sQPCVrsRiHm8Nb07Trdy9sOeY+a+iceVx1kqqLGc52ro6AB/dKtYwn6zj0E/4rd6vD1K8//Ll/LLRWCi86HwVRhHbgpesnqLOkvum2N47QjKgORBjPgrv1LeQsLAj6Sr/T/knH1NyzmOk5OnmONu2aiIvsfKL1vN76db8LPFy8kvXc3vp1vws8XLw6j8d/729uD8ke1REXLdIREQEREHikRF1HOEREBERBVWVKrW3c4N6SB4rVctVTtBkkDZBMWmSRfsWFR5MGcNE8LlfPnz9t1I98OHum9tu/laiP4gP4QXd7QVA/lxs+ayo7jDWjvM9yx/1EDX2IcO0aOPQvK9Rk9JwYrn8sVDkxjRvc4u8AI7Vjv5Rqu/iNb+Frf8pWQaVrMF95WM3DS7Qedp1rF5c77bnHjPSN1Rzs31D1uA7GwFRuGyhk2zPvK2Yo/eOeltyeRaLnvKxvbUknhhVMMWjTMb1jsw4FxM3mAY8VuHVAFTyvA9iitU+mRv64ChFFx3DW5PsW3xg81YdMIMQYF2rmjobP9xWRhqBZPnF08GiPVAUyK6auVERFWVIWmwoirUG+D2OePct0tM1307uLXdz/APa3xfkxefL9lZaIi6zli9dze+nW/CzxcvIr13N76db8LPFy8eo/HXrwfkj2qIi5TpiIiAiIg8UiIuo5wiIgIiINJyoZqngAPb7VIcQ1kBzgDAzzUWIvVf8Ai8AB7FLUrQT5jid4A8dy53Jd5V9+E1jE2auUNKo4m7YHSPYpVhpVYzaR2utZKjME8R/pBUxqc1UwArXADTuVZ4IKeU4HsQPO4q5p3qqDFxDnRcAKBgWTinW61A0qgqKqoqCIiAtOB9O7g13e9q3C1Lf37vwO/vb7lrj++f2xyfZf6ZCKCrigMrngsOpjXTG/cuhn1GGP7fBhwZ5M+rWDcz1L1PNnidupXtYNZ4v9y5/tTcn/AGV7jmp9PEfhp+L18XL1GWf09Pr4+DHD6+3RkRF4PcREQEREHikRF1HOEREBVVFbWqbLS7+UE9glBosO7adO9xPaSVkOdUJsGgScyTPYsTA2jgPZCq41Cc29U9a5nl0WxCKDCkxBMnUxHUp1AKgpVd5Uzsj0KDCuzQTOfG/qVpqG0NN+qFUVRMK9BEHuP1Y6SrXl8fVB6/nNTEqNz7hBhYhjo9JUYwkZlX4h8hXYf0T0qiI0d5J6VIquVEFNUQogFedxhiq4/dI/82+9ehK8/wAoN+kd0O/vpqUYlV2aMvfX2qJ4Isfn5KmB2Wbp8Jv7EBojibr3fNTG3iLydmmT2vsuc18XYADLt+feuhc0Xp4j8NPxeg6SiIgIiICIiDxZRXOxLXHIid11lMw7XZOn5yzXRmcc5hotiMCJBmd86qMYE6/Par3xdMKFi8p/uXzq2PW80d5W4bgr8O/gtR+kdNzaQB+s5o7Dtf4hYzznbWsJ/lGkouz0kRO6VWmwSPpCT0iOi2asYYBtMwMpUuGm0UjH9I9q+B9yVjGR6RIk67xl3KrSzST23Vdt32cDpHsWSEELnjZMCNNytwpN7KTE+isRtWJvHUqMtznRkFQOI9KOpYb3neepWkn73UgzH1LKGo5QuGdj2gKxzNNkdvGUF1Zw3hKFZoHpDPeNNFBXPmj0Q4bzIEd6tsAf3fWO0zG9BlPxDZzCkUDCJgxOlu3TiFc3ENJABucs+B9oQSK0FXKzegvIXn+Vf3jvwE/+TCvQBaHlmBVvkWHxYfYpRrqLJudM/cocY8zwWRXqta2L5SFgPdJB4/mgiculczrpNfg1ni9czJXSeZxvn4k720+4vQdPREQEREBERBzprfPz0sJUxdeB1+xa6pibzYZdyq7lMDVg6/8Aa+i5x8mXDlW1ZjHNyc7PLPjELIp8skekG9tx2LQnlJm8T0ysStykwmdq/ALUs91ZxX29hT5abqI4gz2ytd+lWKa5lINcDLybbg0i4/qC863lRovc+33rHq4xrnAiwaHTPEtP+JWc8sdalbw4tXbZ4aw65+exZoK8xT5SdZ0jY/l9u+Vu21bWXzvdK1xDoU23eAsPaVFRfia1o4rHn8XUq1ipcM2ehBGBbJybBJyPapHukqE45u1E3NtYynPJAFP7veqkcBPzKvdVFh7D86KPywvnbgUFlRlrgK6lTEZDsCVnZJRqW+Z7Cgk2RMwJVYVhfpmdwiQN5VW1BMdsadO5Ni4lUd7FFWcHNcBoD2xIIVlcOJAGRzOnQgno1BYHWQBvstD+kDgKgJEgA26lssNT2ajBJIhxE6XYIHDNa39Jx53h6rj7Fm+Bon1Noydd2isztuyUbnR0K8GQqJSwWsMl0TmdHnYjop/5LnrzAPcuj80tPZfiB92n4v8AnqQdIREQEREBERBwcu3qkqhbfMqgZdBchCBUcgqq0W7TnMnNsdu11qxzgMyo6dXziRlbj3FZyy1Nt4Y911DCckPLwb2gEXAH3pNst05r0hxDG22ha0SLR0rTiu4at7G+5RbMnMKfI9cen/mt8MQDkR2qoq9C0Lackec3tWxwuHLQZcO9Zy5dM58Ux9sjEVojrUlKsNkcVhYxkkCbQclNRYNkXFlm82XbLp56ieqdoQHEHO2dlrnclg6m3BnAangsyBvTrWJ1F9w9aXCYzcfN1LR1q2nMTLo37TYWPXrmSLGSAJ3RJO/UK0PBbk4AH6pvbWDpwXpObca+O6Vxekk5aukKbC1JE53zzA6BmtZimNMDyjjE2dIj2K6lRcWiIeAdXg9y13WtfHNeW32wR93fczvEZhReUtuYNZLi4T6wWtcypqxzulzj0RFwoiHzJY5x4l9t18+rJSVqcf7bXykg/VBBAjzpmRtWv2hXPqN3NvuEm+sQtOW1CZ2CTxc62WSkGHqEzsyTq5+mWtwYWplUvHPdZzqga5u8E2gAwR1RosT9Jn7dRpGjTlvLHQq/qUA7TwJz85xPRAKxMZTbA2ZsIk6+a4WHWltZuEk3GjcJEajNWMJ+dVJimxcLGa6TbNbeTZUoJE9Q4hdG5pnzUxO/ZpknPMvXO6VMtGXneF10DmhbD8T+Gn4vQdMREQEREBERBwYO+6ZjWB3lR0sU13VxHiStDWcTfVVYxxM+6EHpBV+7A4lQ1SdFgbRcIdpwFlYdkXDr8I9iDJcPncraGLZteT2gHXMbBdxzWI51wQ4dB171r8HUJxLzAyd1QWhS/Ueq/Wfvt/6x7k/W/wDkb/1t9y1RxUEzGV81iYblGajmwCAM9xmCpqNd1elZiJ+sPUHuWSzE2u4eqPctCzESRoO1ZgrAgXhXSW2tk6tOo7FK3E8R2LXeUVRV0TSMt+LI1Hqj3KP9ed/MPVCw6jysU1nNJm/sVG0dyg8fWA/pCiqcrVB9ceotW/Ek6DconVnZ+bHXe2ilm122OK5QqECX8BDRPTuVKHK1VoALhN/q5xr3LStxp2xMR7hCmfiYG0IMRYX75U7Ubl/K9YZkZT6I1VjuW6ozc0f0+5aarVqEB0t86+WWihqmo8OmD1Qbbk7f3V29AeWKlvpG+dl5pv3K84+r9ozsHuXmWvcCAdL74O9UPlGgiTBOidn7v+0ehfynUH8Uer/6rEqcr7ZLXVNotOWyRHcAtKwVJmSekqyoSKptfZYf/wAxmpcZFnlsqrdoaW1961rnwbd3+kpU31DFrZ+9ZlLBMaTLpPTAjoB9q2ilZ1apBBEbwQ3t1nVdJ5lab2nEB8eiwgzJMl+a58KoBvcC8Gy6PzQ4s1KmJkZNp3nOTU4IOmIiICIiAiIg+YKT4dvi/WrqtWSBkJmBYD5haduOcbAXJHG0blf5d0w4xkYi5HzxQbmgASd3DXo7VFXgCLzxWM50CZiOO/eRbeoW4zacWkmB8z1iEGXRGaw8LU+kqOG/2lTMxAbfSOtYWCiCTnKCflTEktF8jJHZCi5KqGS7fZQco5gb9M1suS3NLPJiZBkyBPSgyqWMiARksmniiRcW3+xYNhqs7D0Z1JBugyhirWy8FVuJm35qKlRjo45pRIY4zfcg2DqzQBJ7isXyrQZJkTpx1UVbEA/PsWMKoD5iRwF/GyDa1GsAkR1z4A5LX4p8t2rbOUDfwVtetbze+NVGCNAAeBNu0KXKTylumsbUh07tPYs/9cJBAhrf5QB+agZRGsz0yFi4rEhhjaBtaMzwUmUpLKy/KwCchxyGl1M/HtDAQQTr0xktRiOU/Ma2LbxxkZnNYFWrIEEi2e+Cc1Vbinidt3nG3VJA9iz6Bc7LZGZANgBmTJXk6ktjf0dympYsjtG63R2J9R6vG7bQ30TkDE/luWFiL1nTnsN7qTd6v5Ox3mwRJGgsI+ZUbr4k6Ehp6PMFlLfos8lGWjW/R2cNVPjXvc0bGWZAmTkFjvZBsS4TaT4KWrVmLHa1mDPFVGGcS76wI6l03mJqE1cXe2xRj1qq5+4k2E7jN4PbddI5kGEOxMx6NPxqcOhUdXREQEREBERB8gte6CSI11CXichxXX2c6oLtgUacyWxLonI/VhXYznG2WEPw1MsNiPOeHTmC3ZMhY7hyCnWkOnIRoNd855K8OnONrQ2Ejcs79IH0jWqGlQFJu0BsNc5zS6HOLmyJaL5ZCLRktFUq31jitQZDat85JueEXju8Eo1BkSc1BTftG+d77+n3qrBLwNJ6e5UZVSoXPaNeHC62zKlpuIF+A6lpaQEgwZ7s8+zxV/KuJJDQCdkyYym/SpRuKpBAEfnv6Mlk8mZGbAXJnuC0WCrudDRoO3X56FsWsOoKbNtlVxrTY6GdZ7lHVxAtaBrvWCKRE2KoQQBdUbZpZBN8s5Hh2LXnGXiAoS6NVDm7q9qDYmsCbGei0doCnp7BiXMA1uZ4aQtTTJ6bqhadFm4y+RkYzGtpuIsRpGdxnK0uJrE3AuTEgkk/W69LqPHE+iXSJkAa6X6hqoqe6ZAvmRAmPcmM0aX1XSBPQBJIbczn256rHeI1lXbAM3AHWo4g59i0JIcRv8Rn7lf5Qm2yN0XlY+0VRzkGfRxRtBjf+S3T6jTXEasbciTemDcLzLCNe5biridh4c3NrafX9GwHxKlg20nIdw8VGW3tKxBygagIaGtAEzeSQpcDjiG7LojfeeFx1JBkSdfaV0vmRdNTFfhpeNRcqr4gjZh3TnHUupcxmI234qwsylcTfzqu8/N1R1tERAREQEREHEmcz2LD9vytDakkDylSLz/w8VsGc2eN1qYb16vwl11EHF381OOJdNbDEFzrbdWzTEAfR2yWrx/MrjnPJZUwYbxfWmdf4JXfEQfP1DmS5QBvVwfU+t8FZOF5m+UGzNXBnd59WRvgmjZd4RBwepzMY45VcJ69bs/dKHE8y3KDo+lwdhHp1vgrvyIOBYPmX5Qa9pNXBwDJh9aeOdFbz9lmM+0w3r1fhrsKLGWEy8sZYTLy4/8Asuxn2mG9ap8JBzWYv7TDetU+GuwIs/DinxYuPO5q8Wf4mG9ap8NRnmmxX8+F9ap8NdlRWcch8eLjH7I8V9ph+p9X4atPNDi/taHr1PhLtKLXa12/twmtzLYwyRVwxJM3fVGesinP5rC/Yhyh9rgo/HW+CvoNFpp89v5juULxWwedvPrDt+hVaPMhygHAmrgiAQT9JX3/APwr6DRB88/sP5R+1wX/AGV/gq5nMhyhrUwR/wDsr8f+HoX0IiD56dzH8oaVcH11K3wVmO5mceXSauD9FoPn1sw0N+x3hd5RBwijzMY5s/S4T16vwlJ+x3Hfa4T16vwl3NEHCDzN4/7XCevW+Evbc136EYjk1+IdXfRcKraYb5Jz3EFhqEztMb/MN+q6CiAiIgIiICIiAiIgIiICIiAiIgIiICIiAiIgIiICIiAiIgIiICIiAiIgIiICIiAiIgIiICIiAiIgIiICIiAiIgIiICIiAiIgIiICIiAiIgIiICIiAiIgIiICIiAiIg//2Q=="/>
          <p:cNvSpPr>
            <a:spLocks noChangeAspect="1" noChangeArrowheads="1"/>
          </p:cNvSpPr>
          <p:nvPr/>
        </p:nvSpPr>
        <p:spPr bwMode="auto">
          <a:xfrm>
            <a:off x="1187624" y="1700808"/>
            <a:ext cx="5256584" cy="5256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5" name="Imagen 4"/>
          <p:cNvPicPr>
            <a:picLocks noChangeAspect="1"/>
          </p:cNvPicPr>
          <p:nvPr/>
        </p:nvPicPr>
        <p:blipFill rotWithShape="1">
          <a:blip r:embed="rId2"/>
          <a:srcRect t="-1309" r="15686" b="16232"/>
          <a:stretch/>
        </p:blipFill>
        <p:spPr>
          <a:xfrm>
            <a:off x="971600" y="836712"/>
            <a:ext cx="6192688" cy="4680520"/>
          </a:xfrm>
          <a:prstGeom prst="rect">
            <a:avLst/>
          </a:prstGeom>
        </p:spPr>
      </p:pic>
    </p:spTree>
    <p:extLst>
      <p:ext uri="{BB962C8B-B14F-4D97-AF65-F5344CB8AC3E}">
        <p14:creationId xmlns:p14="http://schemas.microsoft.com/office/powerpoint/2010/main" val="3357498157"/>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p:cNvSpPr/>
          <p:nvPr/>
        </p:nvSpPr>
        <p:spPr>
          <a:xfrm>
            <a:off x="378048" y="303039"/>
            <a:ext cx="8376223" cy="461665"/>
          </a:xfrm>
          <a:prstGeom prst="rect">
            <a:avLst/>
          </a:prstGeom>
        </p:spPr>
        <p:txBody>
          <a:bodyPr wrap="square">
            <a:spAutoFit/>
          </a:bodyPr>
          <a:lstStyle/>
          <a:p>
            <a:pPr algn="ctr">
              <a:defRPr/>
            </a:pPr>
            <a:r>
              <a:rPr lang="es-PE" sz="2400" u="sng" dirty="0" smtClean="0">
                <a:solidFill>
                  <a:srgbClr val="FFC000"/>
                </a:solidFill>
                <a:latin typeface="Arial Black" panose="020B0A04020102020204" pitchFamily="34" charset="0"/>
              </a:rPr>
              <a:t>3.1  ESTUDIO TOPOGRÁFICO</a:t>
            </a:r>
            <a:endParaRPr lang="es-PE" sz="2400" dirty="0">
              <a:latin typeface="Arial Black" panose="020B0A04020102020204" pitchFamily="34" charset="0"/>
            </a:endParaRPr>
          </a:p>
        </p:txBody>
      </p:sp>
      <p:sp>
        <p:nvSpPr>
          <p:cNvPr id="6" name="1 Rectángulo"/>
          <p:cNvSpPr>
            <a:spLocks noChangeArrowheads="1"/>
          </p:cNvSpPr>
          <p:nvPr/>
        </p:nvSpPr>
        <p:spPr bwMode="auto">
          <a:xfrm>
            <a:off x="393699" y="1004535"/>
            <a:ext cx="8569325"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gn="l" eaLnBrk="0" hangingPunct="0">
              <a:spcBef>
                <a:spcPct val="20000"/>
              </a:spcBef>
              <a:buFont typeface="Arial" charset="0"/>
              <a:buChar char="•"/>
              <a:defRPr sz="3200">
                <a:solidFill>
                  <a:schemeClr val="tx1"/>
                </a:solidFill>
                <a:latin typeface="Calibri" pitchFamily="34" charset="0"/>
              </a:defRPr>
            </a:lvl1pPr>
            <a:lvl2pPr marL="742950" indent="-285750" algn="l" eaLnBrk="0" hangingPunct="0">
              <a:spcBef>
                <a:spcPct val="20000"/>
              </a:spcBef>
              <a:buFont typeface="Arial" charset="0"/>
              <a:buChar char="–"/>
              <a:defRPr sz="2800">
                <a:solidFill>
                  <a:schemeClr val="tx1"/>
                </a:solidFill>
                <a:latin typeface="Calibri" pitchFamily="34" charset="0"/>
              </a:defRPr>
            </a:lvl2pPr>
            <a:lvl3pPr marL="1143000" indent="-228600" algn="l" eaLnBrk="0" hangingPunct="0">
              <a:spcBef>
                <a:spcPct val="20000"/>
              </a:spcBef>
              <a:buFont typeface="Arial" charset="0"/>
              <a:buChar char="•"/>
              <a:defRPr sz="2400">
                <a:solidFill>
                  <a:schemeClr val="tx1"/>
                </a:solidFill>
                <a:latin typeface="Calibri" pitchFamily="34" charset="0"/>
              </a:defRPr>
            </a:lvl3pPr>
            <a:lvl4pPr marL="1600200" indent="-228600" algn="l" eaLnBrk="0" hangingPunct="0">
              <a:spcBef>
                <a:spcPct val="20000"/>
              </a:spcBef>
              <a:buFont typeface="Arial" charset="0"/>
              <a:buChar char="–"/>
              <a:defRPr sz="2000">
                <a:solidFill>
                  <a:schemeClr val="tx1"/>
                </a:solidFill>
                <a:latin typeface="Calibri" pitchFamily="34" charset="0"/>
              </a:defRPr>
            </a:lvl4pPr>
            <a:lvl5pPr marL="2057400" indent="-228600" algn="l"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just" eaLnBrk="1" hangingPunct="1">
              <a:spcBef>
                <a:spcPct val="0"/>
              </a:spcBef>
              <a:buFont typeface="Wingdings" pitchFamily="2" charset="2"/>
              <a:buChar char="ü"/>
            </a:pPr>
            <a:r>
              <a:rPr lang="es-ES" altLang="es-PE" sz="1800" dirty="0">
                <a:latin typeface="Arial" charset="0"/>
              </a:rPr>
              <a:t>El criterio general aplicado para el levantamiento topográfico del camino ha sido siguiendo en lo posible el mismo eje del camino existente, con ligeras variaciones en las zonas muy estrechas en que se optó pegarnos hacia el pie de los taludes de corte  y evitar rellenos en fuertes depresiones y/o abismos</a:t>
            </a:r>
            <a:r>
              <a:rPr lang="es-ES" altLang="es-PE" sz="1800" dirty="0" smtClean="0">
                <a:latin typeface="Arial" charset="0"/>
              </a:rPr>
              <a:t>.</a:t>
            </a:r>
          </a:p>
          <a:p>
            <a:pPr algn="just" eaLnBrk="1" hangingPunct="1">
              <a:spcBef>
                <a:spcPct val="0"/>
              </a:spcBef>
              <a:buFont typeface="Wingdings" pitchFamily="2" charset="2"/>
              <a:buChar char="ü"/>
            </a:pPr>
            <a:endParaRPr lang="es-PE" altLang="es-PE" sz="1800" dirty="0" smtClean="0">
              <a:latin typeface="Arial" charset="0"/>
            </a:endParaRPr>
          </a:p>
          <a:p>
            <a:pPr algn="just" eaLnBrk="1" hangingPunct="1">
              <a:spcBef>
                <a:spcPct val="0"/>
              </a:spcBef>
              <a:buFont typeface="Wingdings" pitchFamily="2" charset="2"/>
              <a:buChar char="ü"/>
            </a:pPr>
            <a:r>
              <a:rPr lang="es-PE" altLang="es-PE" sz="1800" dirty="0" smtClean="0">
                <a:latin typeface="Arial" charset="0"/>
              </a:rPr>
              <a:t>El levantamiento topográfico se realizo utilizando una estación total Leica TS02, GPS Garmin, prisma, Wincha.</a:t>
            </a:r>
            <a:endParaRPr lang="es-PE" altLang="es-PE" sz="1800" dirty="0">
              <a:latin typeface="Arial" charset="0"/>
            </a:endParaRPr>
          </a:p>
        </p:txBody>
      </p:sp>
      <p:pic>
        <p:nvPicPr>
          <p:cNvPr id="2050" name="Picture 2" descr="http://mpe-s1-p.mlstatic.com/estacion-total-ts-02-leica-533701-MPE20385214111_082015-F.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3356991"/>
            <a:ext cx="3486846" cy="26151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pe-s2-p.mlstatic.com/estacion-total-ts-02-leica-418601-MPE20385213525_082015-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3356992"/>
            <a:ext cx="3486846" cy="2615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415324"/>
      </p:ext>
    </p:extLst>
  </p:cSld>
  <p:clrMapOvr>
    <a:masterClrMapping/>
  </p:clrMapOvr>
  <p:transition spd="slow">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55576" y="658024"/>
            <a:ext cx="6768752" cy="2640723"/>
          </a:xfrm>
          <a:prstGeom prst="rect">
            <a:avLst/>
          </a:prstGeom>
        </p:spPr>
        <p:txBody>
          <a:bodyPr wrap="square">
            <a:spAutoFit/>
          </a:bodyPr>
          <a:lstStyle/>
          <a:p>
            <a:pPr marL="226695" indent="222885" algn="just">
              <a:lnSpc>
                <a:spcPct val="115000"/>
              </a:lnSpc>
              <a:spcAft>
                <a:spcPts val="800"/>
              </a:spcAft>
            </a:pPr>
            <a:r>
              <a:rPr lang="es-PE" dirty="0" smtClean="0">
                <a:latin typeface="Arial" panose="020B0604020202020204" pitchFamily="34" charset="0"/>
                <a:ea typeface="Calibri" panose="020F0502020204030204" pitchFamily="34" charset="0"/>
                <a:cs typeface="Times New Roman" panose="02020603050405020304" pitchFamily="18" charset="0"/>
              </a:rPr>
              <a:t>La </a:t>
            </a:r>
            <a:r>
              <a:rPr lang="es-PE" dirty="0">
                <a:latin typeface="Arial" panose="020B0604020202020204" pitchFamily="34" charset="0"/>
                <a:ea typeface="Calibri" panose="020F0502020204030204" pitchFamily="34" charset="0"/>
                <a:cs typeface="Times New Roman" panose="02020603050405020304" pitchFamily="18" charset="0"/>
              </a:rPr>
              <a:t>carretera </a:t>
            </a:r>
            <a:r>
              <a:rPr lang="es-PE" dirty="0" err="1">
                <a:latin typeface="Arial" panose="020B0604020202020204" pitchFamily="34" charset="0"/>
                <a:ea typeface="Calibri" panose="020F0502020204030204" pitchFamily="34" charset="0"/>
                <a:cs typeface="Times New Roman" panose="02020603050405020304" pitchFamily="18" charset="0"/>
              </a:rPr>
              <a:t>Succhupampa</a:t>
            </a:r>
            <a:r>
              <a:rPr lang="es-PE" dirty="0">
                <a:latin typeface="Arial" panose="020B0604020202020204" pitchFamily="34" charset="0"/>
                <a:ea typeface="Calibri" panose="020F0502020204030204" pitchFamily="34" charset="0"/>
                <a:cs typeface="Times New Roman" panose="02020603050405020304" pitchFamily="18" charset="0"/>
              </a:rPr>
              <a:t> de Congoña - Cruz de </a:t>
            </a:r>
            <a:r>
              <a:rPr lang="es-PE" dirty="0" err="1">
                <a:latin typeface="Arial" panose="020B0604020202020204" pitchFamily="34" charset="0"/>
                <a:ea typeface="Calibri" panose="020F0502020204030204" pitchFamily="34" charset="0"/>
                <a:cs typeface="Times New Roman" panose="02020603050405020304" pitchFamily="18" charset="0"/>
              </a:rPr>
              <a:t>Chalpón</a:t>
            </a:r>
            <a:r>
              <a:rPr lang="es-PE" dirty="0">
                <a:latin typeface="Arial" panose="020B0604020202020204" pitchFamily="34" charset="0"/>
                <a:ea typeface="Calibri" panose="020F0502020204030204" pitchFamily="34" charset="0"/>
                <a:cs typeface="Times New Roman" panose="02020603050405020304" pitchFamily="18" charset="0"/>
              </a:rPr>
              <a:t> - San Antonio de </a:t>
            </a:r>
            <a:r>
              <a:rPr lang="es-PE" dirty="0" err="1">
                <a:latin typeface="Arial" panose="020B0604020202020204" pitchFamily="34" charset="0"/>
                <a:ea typeface="Calibri" panose="020F0502020204030204" pitchFamily="34" charset="0"/>
                <a:cs typeface="Times New Roman" panose="02020603050405020304" pitchFamily="18" charset="0"/>
              </a:rPr>
              <a:t>Chucuyuc</a:t>
            </a:r>
            <a:r>
              <a:rPr lang="es-PE" dirty="0">
                <a:latin typeface="Arial" panose="020B0604020202020204" pitchFamily="34" charset="0"/>
                <a:ea typeface="Calibri" panose="020F0502020204030204" pitchFamily="34" charset="0"/>
                <a:cs typeface="Times New Roman" panose="02020603050405020304" pitchFamily="18" charset="0"/>
              </a:rPr>
              <a:t> - </a:t>
            </a:r>
            <a:r>
              <a:rPr lang="es-PE" dirty="0" err="1">
                <a:latin typeface="Arial" panose="020B0604020202020204" pitchFamily="34" charset="0"/>
                <a:ea typeface="Calibri" panose="020F0502020204030204" pitchFamily="34" charset="0"/>
                <a:cs typeface="Times New Roman" panose="02020603050405020304" pitchFamily="18" charset="0"/>
              </a:rPr>
              <a:t>Hualquiro</a:t>
            </a:r>
            <a:r>
              <a:rPr lang="es-PE" dirty="0">
                <a:latin typeface="Arial" panose="020B0604020202020204" pitchFamily="34" charset="0"/>
                <a:ea typeface="Calibri" panose="020F0502020204030204" pitchFamily="34" charset="0"/>
                <a:cs typeface="Times New Roman" panose="02020603050405020304" pitchFamily="18" charset="0"/>
              </a:rPr>
              <a:t>, se encuentra ubicada a 17 km aproximadamente al sur de la localidad de </a:t>
            </a:r>
            <a:r>
              <a:rPr lang="es-PE" dirty="0" err="1">
                <a:latin typeface="Arial" panose="020B0604020202020204" pitchFamily="34" charset="0"/>
                <a:ea typeface="Calibri" panose="020F0502020204030204" pitchFamily="34" charset="0"/>
                <a:cs typeface="Times New Roman" panose="02020603050405020304" pitchFamily="18" charset="0"/>
              </a:rPr>
              <a:t>Huarmaca</a:t>
            </a:r>
            <a:r>
              <a:rPr lang="es-PE" dirty="0">
                <a:latin typeface="Arial" panose="020B0604020202020204" pitchFamily="34" charset="0"/>
                <a:ea typeface="Calibri" panose="020F0502020204030204" pitchFamily="34" charset="0"/>
                <a:cs typeface="Times New Roman" panose="02020603050405020304" pitchFamily="18" charset="0"/>
              </a:rPr>
              <a:t>. Esta vía fue </a:t>
            </a:r>
            <a:r>
              <a:rPr lang="es-PE" dirty="0" err="1">
                <a:latin typeface="Arial" panose="020B0604020202020204" pitchFamily="34" charset="0"/>
                <a:ea typeface="Calibri" panose="020F0502020204030204" pitchFamily="34" charset="0"/>
                <a:cs typeface="Times New Roman" panose="02020603050405020304" pitchFamily="18" charset="0"/>
              </a:rPr>
              <a:t>aperturada</a:t>
            </a:r>
            <a:r>
              <a:rPr lang="es-PE" dirty="0">
                <a:latin typeface="Arial" panose="020B0604020202020204" pitchFamily="34" charset="0"/>
                <a:ea typeface="Calibri" panose="020F0502020204030204" pitchFamily="34" charset="0"/>
                <a:cs typeface="Times New Roman" panose="02020603050405020304" pitchFamily="18" charset="0"/>
              </a:rPr>
              <a:t> por la municipalidad distrital de </a:t>
            </a:r>
            <a:r>
              <a:rPr lang="es-PE" dirty="0" err="1">
                <a:latin typeface="Arial" panose="020B0604020202020204" pitchFamily="34" charset="0"/>
                <a:ea typeface="Calibri" panose="020F0502020204030204" pitchFamily="34" charset="0"/>
                <a:cs typeface="Times New Roman" panose="02020603050405020304" pitchFamily="18" charset="0"/>
              </a:rPr>
              <a:t>Huarmaca</a:t>
            </a:r>
            <a:r>
              <a:rPr lang="es-PE" dirty="0">
                <a:latin typeface="Arial" panose="020B0604020202020204" pitchFamily="34" charset="0"/>
                <a:ea typeface="Calibri" panose="020F0502020204030204" pitchFamily="34" charset="0"/>
                <a:cs typeface="Times New Roman" panose="02020603050405020304" pitchFamily="18" charset="0"/>
              </a:rPr>
              <a:t>, por necesidad de la población para facilitar el traslado de su producción agrícola hacia los mercados de consumo, desde entonces hasta la fecha no ha recibido trabajos de mejoramiento y mantenimiento.</a:t>
            </a:r>
            <a:endParaRPr lang="es-PE"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ángulo 2"/>
          <p:cNvSpPr/>
          <p:nvPr/>
        </p:nvSpPr>
        <p:spPr>
          <a:xfrm>
            <a:off x="196470" y="168275"/>
            <a:ext cx="3672408" cy="489749"/>
          </a:xfrm>
          <a:prstGeom prst="rect">
            <a:avLst/>
          </a:prstGeom>
        </p:spPr>
        <p:txBody>
          <a:bodyPr wrap="square">
            <a:spAutoFit/>
          </a:bodyPr>
          <a:lstStyle/>
          <a:p>
            <a:pPr marL="742950" lvl="1" indent="-285750">
              <a:lnSpc>
                <a:spcPct val="115000"/>
              </a:lnSpc>
              <a:spcAft>
                <a:spcPts val="1000"/>
              </a:spcAft>
              <a:buFont typeface="+mj-lt"/>
              <a:buAutoNum type="arabicPeriod"/>
            </a:pPr>
            <a:r>
              <a:rPr lang="es-PE" sz="2400" b="1" dirty="0">
                <a:solidFill>
                  <a:srgbClr val="FF0000"/>
                </a:solidFill>
                <a:latin typeface="Arial" panose="020B0604020202020204" pitchFamily="34" charset="0"/>
                <a:ea typeface="Calibri" panose="020F0502020204030204" pitchFamily="34" charset="0"/>
                <a:cs typeface="Times New Roman" panose="02020603050405020304" pitchFamily="18" charset="0"/>
              </a:rPr>
              <a:t>ANTECEDENTES</a:t>
            </a:r>
            <a:endParaRPr lang="es-PE" sz="24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 name="AutoShape 4" descr="data:image/jpeg;base64,/9j/4AAQSkZJRgABAQAAAQABAAD/2wCEAAkGBxQTEhQUExMWFhUXGBQXGRgXGBgcGhccGBcaFxcYFRsaHCggHB0lHBcYITEiJyorLy4uGh8zODQtNygtLisBCgoKDg0OGhAQGywkHyQsLCwsLCwsLCwsLCwsLCwsLCwsLC8sLCwsLCwsLCwsLCwsLCwsLCwsLCwsLCwsLCwsLP/AABEIAJoBRwMBIgACEQEDEQH/xAAbAAACAgMBAAAAAAAAAAAAAAADBAIFAAEGB//EAEQQAAECAwUEBwcCAwcDBQAAAAECEQADIQQxQVFhEnGBkQUGIqGxwfATFDJCUtHhcvFigpIHFTNTorLCIyRDFlSz0uL/xAAZAQADAQEBAAAAAAAAAAAAAAAAAQIDBAX/xAArEQACAgEEAgIBAgcBAAAAAAAAAQIRAxIhMVETQQRhMiKRFCNCUnGh8QX/2gAMAwEAAhEDEQA/APFwnQGJAJMYFZjlBgkH8xk2apEPZ6PGgjKkF9nEg/71ibHQHYjRSBeCNf2hoDTl+axIIy9cIWuh6RUKOBfQ1ixsXTc6X8MxTZE7Q5Kdu6FlSAcAd1DETI1PGK1oVM6Wy9cV/PLSrcSg97g8IubJ1ns6/iKpZyWnzS4jgNhQ13j7RhURemHrYnFHrNlUiYHQtKv0kHwhgWePJrNPIIKCpJGpB8Y6DozrVaJdFH2gGC6ngodrxivJ2LQd2LNGxZop7J10lH45S0n+EhQ8jFxZenbMu6ckaL7H+5oakmJxaCJs8bMiHkMQ4IIzFRGFMPckQ9hEPYxY7Ma9lDpgVxkxAyYszKgakQUBXmVEDLh5SIGqXpDphYiUREoh1Uk5RH2Byh6RWJFEQKIsPdTGjZDBpCytKIGpEWwsRyjD0cTBQWU7Roqi1X0c0BXYaPBSC2IJMbhk2U5RNFiJgaQWJtG2h8WEwQWCFsMq4xotk2ICJe6CDYCnaNbJi1XY4GqxwbCKsiIkRYKsJjX93qhhRWkRkWHuBjILFR5YpGYjAItPZ6RAyE6j1k8cPkR16RFBg6TE1SRgecYJRwD7jCckwo0EiJGX69ViYsysAYmiWsfKrgDEt9BQEJBiYllr30NfzBQEvUMdQ0T9jlWFqodCyUZU7xxx5xMJzHFN0EUl7w/jziaHGP8AV9xA5BQsqQDcH3Xj1uiHsg9CQcofKRikjUVjZlBVCyu4w1kDSJ7OfN/XIxITVJvPOo5m6GfdyLi+h8vtEkID0LHLDlD1oNJGzTiC6SUHNJI8IYX0naB8NomuM1qPnURD2Pofa/xjFSiR+x/buhrJQaRqzdbrUkfGokXghKv9wJ4w2etVrNy2/ll+Gy8U7qTex4d98FSwuceH3inlFoQ9P6zWsM6yU6bI5skGEpfWW0g/Gog5lXdUYQeXMS1RTdSNqs0tWY74lZl7G8fQezddLSgh0S1jJQIJ3KH5ujpei+udmmsmclUldL2Ug/pUnzAjkVdGg0Cv6g3g8Dm9Fq+kKGlfyI2jnXZm8R6p0fbrPOpKmJUcqgncCATwh/3UZR4mmRsVSVJLuzkE/eL3oTrfa5K0vMMyW9UrcuMndwd34jRZeyHjPUU2MZRL3IZRyvQ/9pO1NafJSiWaBaColJA+YG8HMXahyOis/XKzrUEhRS+Kww4mrcaRov1cEPbkZTZREDZhFzLs8xYcBJBuL0O7OAzbBN+kcIdCsql2ZJvgXuCYbXIXlEFWKYboND7DUKGwojPd0CHE9FTIl/dCsSIWldjt9CGwkZREkRZjo7UQVHR6cYKQblIWyiCimLLpefZ5ABnLCXuSAStX6UpBURq0ctausSS/spJb6pn/ANUv48INUVyGmT4LFcwYQLb0jmbV0tO2gdogDBKUhPe5PGHpfSs5nBSRqgeUS8sEPxTL1DQXsxQp6XtGUs75ffQw5Zem5rdtEk67JH/LyiHmgWsUyycRkV83rCv5UyxuQa8zGRHnh9j8MzyIWpjcOEMS7R+0ZNmD5Q+Y/eF1rA+JLGlKjkIwpP0avYc2gcIxS0i8kcSYUlTr/OJTJIWwIJrQpidFPceoYRbku3tP6nr3RBXSwFQkKOgjUrogmgJGNeXo0iysPQu0pkJMxWOyn/cSye+LjijL8U2S5tclR/f80fK3nupD9ltq5gcX4g3jhFsixIS+2tAa8IZRGm2ew+gSTC83pOUnsoQCcCpzXcfJoqeGCW9J/uTGcm+ytValksU1/SD3xKVOU/bQCNAQR3kGGz0w4Yu+lIgmcTXafjHPL/BsiSkJwLb6eUCSpBLOD65RozVPeeD+EQM0/URxMSkDY6hBFyhuJBjcxIPxJDZjDdlApVsXcajRroPtg3v4HjSI3TKVEDZyzgkb694jEvjXUQZCDgpuKfvGLlqySo5pLHxrApDoCJzXt63RhngXAZ7Xk8EExQoeRZ/KMBre3L13w9QhX3hRLkHhEkTFYHh+IOEAXEet0bMoHDkx7neDWiaZNFoBvA7x65RsEg0WUnJRodxu4NAtgjBBGpIPeREgtWCR/qI7jBYyc1Y2gFpY5ij+R3isTFnSqov5H7RGRaCKGWG02vB4KqYjLZ4n7Q/I0FAJlh9VDcINKkk0BGgdngoUzXtvBHhEwtL4h8PxGkPkzg7QpY4y5LLq51nn2NQCS6PmlLLp1IF6TqO+O/sH9o9nX2VhUk69pPNIccRHmCpaDg/FiN0ASgiqCk72J8xzjsh8rHP8tmc8sEo8Hsdo622UXz5f+onuTCqetlmU7T00zTMHJ0B48tSqcAT7NR1SAeZEI2m0TcSU76RvGUZf9IcGj189brJ/7lHATCOYQz6RV27r5IFJaFzDgfhTzI2u6PNUWgqopCSaVDbXHPjE/dDgRq+HrSK/lrkjTkfB1lo66zjcmWjcXPHaiomda58x/wDqKTqFNXRqDk+6K5SUA1U+QAu9ZwPsirHj9hSMJ5o8I3jia5ClRUSVF3HxFypX9TlRiZnS0pdSinQX913FoQn9Jm5AIOYSDyEVc6yzF1UT/MfK6MufyNOOC6n9Y0CkpBUc1GnjFbaOkp6q+0UNEsnk1e+ByrE1wJgxsqtBE6oR4D9T5EJU1QU5mzCcTtHzvgvvJPzqO9/KGBYHxfc0YOjjmBkBfz/EDyxJ0yNjpBYvJ5nvDRuJp6LU1Egb7++MjPyQK0yOcRbFj4mV4+uENonypgYqYnBThjS7DviAsoPzMebQb2IIAUHGY9eMXJw9f6EkwcvodW0fZqHNx/MBUd8MmQuVs+zQ6nqFJdFxfQ13ROTZNkuhQB1DUvxeHrJMWFAEghjUVHAGMpZZJ2tylBPYhYbTPmLIXK2QzsE3kXOBeznmY6KTMlrSEuUEUa4HubH1dCiQFYJPjyiRRStRvLg6KFeBcaRpi/8AQjxNURP4z/pI9I2NSVEuAGACSyWYXJPwkY4X43xXTpgAO2CkD5tmnMCLGVMWn/CmKAxSs9k8fhI/U0T9ox/6kiv1SyUneAAxHCNX8fFleqLM/JOCpo59JkrPykGpqQx/eCS+j0iqSRfQEEd8XSrFImfMknKagbQ3LSUqheZ1YU7yyToiYlY/pUx74mfxZ+mXHMvaFl2TShpRjzhe1dHpxpe4Ie6phldgmy/iNcpiVy8LgQFC/WM9pMPxSiu/4FS1XjIK2u7COfwZYu6NPJBlQvo9d6VDRiQdGe+ArE4CpX63xeTLWgfGlSP1JUOJo/GEplrlkjZU9a7JbiH3wRlPhobUeyrKiddfvBpe1nD1mMpbFaVYOQoXtkNfHSGFyZTUCgcXBp4w5T9UCX2KJWpmv0NfyOETkzligYj6VeRME20oUkKFMSCcA+KRn4w5JtEkEAoxZzoA+P1FozlfRaX2LSppxRwu8oYQSf8Awr4ftDircgNspTenAXFWy9INPnXVZyLiWyw+8YNt+i0l2VyrKraA2F1Cr07jSIjo5Q+VQ4KEWBmDaRd8wuJw1fKDGeKsUuNAO9oHJ9D0oqvdZguST39xg8mWu5SC2bRZISdl1Ta/TK2VHiVsf9NIBNXpMTX51Ak/0pTFOE0r2JTjZFNkyLDi3KMVLLs1MqY018MYECkkgkhiBeqtAa11gyZaDcU+fO+M9TT3LpPgIJZDhgDiDhvBSIAbPiAgbtryUIKUn6z/AFExA7QuV4HxidTvYdGxLUzOOT8nU4iSJaxin+kV31iIK/qHIfeBWJcyaJilMiVLKgZi2CSUlizVIoa3YRpCOSf4kylGPJk2RPIZ0AZJGy++lYWNmmJFbsgoeZipV07KKtlMtSi7AgK7Rdgw23rueLDp1Hu8pK1sharkbZK+TEUxLtxjo8OYy8mMxVo2WdQT/VXeXA74B7+gGoUdywx7/OKL3ra7Wy+8k3X4RP3pH+WOBEbLE1yTrR0Y6WRhLP8AU/dEFdL1qhuJHgRFCmejFJHEeLw1K6TSKbRyv/ERLE/SY1Msj0vof6vu8a9/BOPh4NC46Qln5jvv8ow22Xd7TgUv5xnofTKv7Dm2JuNNyj5gwWVaR8sxt6j3sIQM2TftCv8ABGKnSfqHJX3g0/TC0WBtChdNSOf2jIrBNlHPgSf+MbgWP6f7BqEkqvw3eYiSVML3reGiC0gi7HGI3UTQ6tjqTHTSZgNomKBoXuv3wzZ7ZSh4GKyUX+IDC4jAVpD9mlAitBh94yyRSW5UWy5s80UL4YXaG+LBMwNUhzc92ON0UcosL04b9AzRuXPJUxUfQ0jjlivc2Uy6WA1/K7uIhVcwkkINMUqSSg7wbt4rrC8lan2SRpd937qRYWdDOXGV5d934hRcsTtMppS5EpS5aixKJav4gdh8tsF06OFDNUNkezVsqBllgWIcEG4gihBwIcHAxV9NWjZKRiWFRUa5iGuhrWCqXZ5pAlrpLXf7Fa1AOaP7NSmCk4PtCoL+zgzucdzhyY6exdSulDcouMw7fiHUyZaw5CTrjXVxFAsKQpSVDZWlSkqAcMQWN0QW7uecdRidB7iP/HNmDTaCxyJHhCFqsgfty5S9TLA7yIURaiKE01aLmy2wqYPuCwFDcC20IVDTKdXREgjaMgpq20lS2f8AhqU90AV1elH4JswHUpVzA2I6pLJJfalKxKSpjyq3OI2iXiqWhacFAf8AJDF98ZuEXyilJnLf3BNHwzUKGStpJ/2qHfAZnRdoBBEoKZ/g2VnVkpVtVrhHSTLOhnQFpP0llDgQxG5uMLEn16BjJ/Hg/RSySRy9qm7Ch7WUUKNWUlaCWqKKvq0YLQk31fM5XMDHVSrStIZKlBOKX7PFNx4iF5tnkr+KTLP6U7H/AMeyOYMZy+JH0y1mZz8ucpwdkBiTvo143wWVaztEkBmua41Y3vwh+Z0HINUqmyzuSsbgHQRvcwBfV6ZXYmy1jAFWyrG8TQlPAKVGUviv0UswKXbkYg4Hdg10Dm28IHwk3Ue+5/VIBbbBOk1mydkPeUlKTuUeyeDwuZ5Acgg8W5xm/jyT4K8t+yws9tep2klVaM1zC/QeEF29r5kn9aQORvEVQnvV33ERnt0itTg7FxvMQ4SQ1MuHY0IuHwrUDyBiRmmvaVQgXguTcKvjFNLmp+oH9J7o1MmNiwqS5vwc84nRuPyUW5tC8w38SAeNDEZFr9vImWa0gkAjYmS27LuUBQo5BpR3G54pkTkkAXvcMNMIakzhLCki9RSaOKB6V3xtjbx3RM3roR6NsE6zTUzUGWopwJNQaEVFN+EPdbrKmetM2VtBZAC0ruFKEEE7mG/OJItBDkKJJOLlqC7v5xtc5WyyQA5Dkg1bxq0WvkTveifHEP0SES5KEK+JIrR6kuWprDK1SlYDikQtK2S7je0EQlDG8HW88AaxxS3be50J0qBrsNnJqJW5gPOA/wB02dTts8FA+K4ZCE5tRqlvGI+ySrEXYs1N+EWpte2DrpC/9wyxcsjh/wDqBzegBgrFrj94bTZ3Yp2WvPZTygqEqAcgXj5W4eMPyy/uFpXRSzOgmptF+XKkLnoReDn1nsx0corwvOTUxyyjXvcxJ8yAeJqI1jnl2S8aOWm9EzAzpI5nvAbwjI6g2+ZgAdGZ92cZGn8QyfEjm/fA1CXwYO8STOGL10pfCbkGiUsLqCNfEWI5ERp40QPrJLbKcwKX+mhmyBRa+45sHMDsc1aKJQTvIpFgi0TGZRAwamd+foRjNS4SLVAkEAnaIOgLfmNTadoJD4AKKhyKfvBZaWoQ/CnClIn7wAA5AGGujRnuirG+jZgJBUA/w1ABLVcADhBbdODKqxyCiKUyIeKyZaU5ktT4c8K8YXm2l6G7UaRmsdyspz2oGqbXbJ+Gor94e6Jsa51os8tIquYkEDAFQKi2DJBPAxWKAJ/hFWbHCuVI7Pomy+6SDMIItFoQQgMdqTJVRc1T/CpXwpBqL849PFClZyzl6J9OTPaWifNT8Cpima4h7+LPxhBV1Y3Me4htKX6QN87/AFeI6DECtbC6GbJaG/IfxERQync44DvziVll1ZKlE0LJ2n40gAtEWlQxcEuXrvIy7osrNaCk04jA79dYqzKYArCiSa1ALau7xIWqjHsgPsvU33UHGsAHQCWmYCpHZOIP2y1isnyWUKdoN9J3X0I4RCVaSntC/EHHPfhFokpmocMM9DmdL4RSEJipSy0xPslf5ktJ2D+uUKjej+mFLdYJksBRAUg0TMSdqWrQKFxv7JY6QzaElJL4vx8oDZrXMlEmWptqigWKVjJaS4VxEIZXGYcso2iY8Ww93n0pZZ30kn2C9xPalcXTuipt/R8yQoomIKFXgKuIwKSKKGoMKwDSJypdZa1If6FEPva+NTFJV8cqWsu5KUmUo7zIKNr+YKisNpKaH7HzeDyrYlVHG6ADU3oyyqNfaSzfVKFjc6PZqHEK4wBfVoqb2U1K63JWl+KJwQo/yhUObT3B68oGADgITVhZS2/oabLOzMRXJSVIVvAUAYQmWdIHblqH4uc8o6yTbZssbMuYQj6DVB3oUCk8o2u2Sz/iSEZBUlRlHU7LKlcpfGIcEO2cmgpwVq5HI68IE6nd9riON126OnmWCyTDSdsHATpZHKZL2gd5CYUtPVWaE7aAVo+uWRMltmVSyQkfqaM3hRWsq5KFYON2v7Rs2kh3KwrIP5YRpVlmCoIIzB9aZwP2y0mob1lnGTwMrUh6RMYOSBoWfjGlTwN5xP7xVLUFK2toA0vB40h5ErIbX6W4PV+G+MpYa3ZSd8DSFpNx7g43Rm0l2N9b7vCEFlLsyk4UHn9oUmkJNHUePB3hLFYNtHRS5jBgzaXfmIInlIIKi5NS3pop5FvWR8LDIvygs21m4AvkGiPDJOh6ywC1AF1EpZqFt9YMq0jZDMWzbUisU8u3k3uBlQ/tBV21GzWt1wA8obxS6BTH0WpAOBz/ACYyKqXbE33DWsZD8P0HlEGq5Vj3HSGbLWiaB/o/5HaaJIsooRvqE82BqHyzhiVKSWarVvCfN++OmUkAUAhnNwvqCOYHlBUy1Gppk789cYLJTsm6lTVxeKXpPN41Nt4S5CASMatzOMc0pSuootV7NKkBIqaV79MorxPl1SlwQ7EMMMHBfdArb0hMWWZq4NTJ2FcecDkSWD57+Ubwg0v1cmcpW9huWqoJLm6rccGjTVL+vCBlTkBg9Aw2u0XDbTk1fJhpHofQPV+VYkJtNtG1NNZUm8uKuRmKX0TR60Gyx3yQ5Ff0Z0QmySkWu0yytSj/ANvI2SQVM4mT6USLwm804KzrWpalzF7SlrLqUoXlsMgLgLgIL0v03MnzCuZUXAD4U1+FOmZx5RVzJ5UXxjpSoxbsKuadO6BqX6rAirKBGY/oecMQ77wKgJBxD1bdDFltZCFJpU3uXLPcU3mKoKNawdMyjXVwIrv0gAu7EytpOyaJJvAric/u0ZZglvhNMXxHdze6AdCTAJhICvhVUAdkNeXNCC3fG03ti5xpffhRoQx2XO7Vak/uRh6MMWW2bCwRd44FnisUoDN8qZVBpB5aw1/Nq7qin3MMR08wJWlwQQbvzFPapZTpQ3N3wXou2BthVMgHeGLRLKgQA2AJzzviOCyinSn38X3QOb0jN9n7FSyZYO0EEAhJzQ7lO4EPDU6WQGN/jndvfjCFoA/b8GkAAFEN684WXLPy7935ghUxuJzbQ/aCzJsthspN1XVTQhmPCvCAACJ5FC3HDBg0GTOBpXj+cIUW35iCUkFnpwuORJ7oALB2/MRWvdCYtBFAPV+N3qsH23Fc6h+Xr8QAaWkY6QBKChW0hSkKDspCikjcUlxBiRp69XRBeTQgHR07MJ/7hEq0XAqWnZmNpNQUrP8AMTGLNjm/NNs5OExInS7rgtATMHFCorSN3rS6ILAxfH0YVAWX/pJSwTKCJ4F6rOsLbRSKTBxQIpp3Qy0ksounA0I398GCSCFJUQRcQWI3HfFrZ+tNoACZuzaUhgBPSFkZstxMH9cFDObtAmgHac1303cTAJM5ncUwYtea4Xx2Ytdhm0V7WyqO+fKy0mj/AFRCb1YXNSVWf2dpQ1TIUFKTT5pZaYk6bMS4rods5H2gckO1aq7wRGth2YvoDnuhy0dClLpO0FD5SKjheMISmWBYGZfDm/lE+Neg1P2SVZGvpo3fujQkyww2uGHdANtad709ZfblntH+UAZ66tn5RLxy7HqXQ2bImlEscvOMgCZyR8CiPW6MiNEiriMexaie0a5YQ1LQAmr7V9+yLnYXk74Wm2ihol89oA1xe/0IrVTVEsFKLHEluD/aEoufJTkkyznzwM6htMfPSFpT3m6uoIzrdj6vEmWBeX118BDUu17JcJSU/wAQ2geGNeUaRjS2JbBygBUg7IdzQZloPYrPMnzBKkoK1quAFd7/ACjN6Q50B0JOt01pYAAbaWzJQ+ou3aXR3tottn6KlqkWUBdoI/6kwsdk3j2jF3xEsbzraj+5LYKydGWfolCVzAJ9tIdI+WXg6fpH8V5qA1Y5npHpObOmGYtRUVC89mj3JGCRkOLwjap5WorWpSlKLqKndT4nw0AEADVb7cnjdRoybsYXOJvN2DwNSngR3Rii1+5vD1vhiJqXWkbGuWPCBgk1bl63xOWgkuzak35QAEksTcG18acYKte68kUYNgziuHKABYS4bafE3Y6PpEtohCamr0cUq28D7QAXHQyCETlmgYJFKuqtBc1A/lfEZMt0khzVQLkUvpvgdgtyEy1AJKlE3vRNAAWep7Phe0QkLLBKWau8ufyYAG5oy1r5hjSJSVZnIX/ndAZpNzu30t6ziCV6gBwbqiABt2xrRqmnrNovrHaAtBarUJ5RzalYY8ACa53mkMyLYUtUtgOzQnE0Ol2cS0NFja5TvV6cwKVcenimmqNa0upwvxpSLubM2htCoN1PVO+K61cubjfx74SKEVoejB/W+FluCbwcYYFxrrVwxu+2EDnpJcv4M92cAC99+JoD+0OdLdEz7PsGfJXLSp9kqZjRyCRcWqxYs8VylEH0Y67ql1uShHutsT7Wyq7NQVGVkBiU6CqcMoTA4+YmtKbidLogqYQxrjfzpxxjr+t3U1VnHtpCjOsiu0FJ7SpYNRtEUUj+O7NqE8mZYNKN36+t0CdgYm1Oa/k8oMtVaYub+XlCS031I15M/CIImkNdyqXpzL5QwHCTGgTT1wgQmE3gi7XeA+OPGNFVzPflfz3QAFWTShyw4xHYBFWb1fGlDd4xtdBluwhADKRphAikpUFJJChcRQh/pIqOcGS4uufd+8RNWbxfiQL4ALaz9c7SAEzxLtKBTZnp2j/Kuiwf5jDkm29Hz7xNsa2xefJ8pg3sRHMzEAVvOmAbHwgK5fCtfTwqA62f1VmqSVyDKtSA/as6gtj/ABJooGuUctbOixtVBSQWIUGbeCHFMIXTNmS1haFqTMFykkpUNygxF0dBZ+vFoKQm1S5VrQP81LLA/hmoYg31LmALOYnWIi+uTEd4v9axqOzSvoy0XTZtjWflmJM2XnRaO0P5mjcKwpHAJkAmvd+IYBZgG+2b8oChT0emnhBNklTB1KJADAlSiaADEnACFyVdGpiyTUYVjsep/UiZagJs15VnvchlTMewMR/EaZPVrfqr1ERKT7z0jsgJ7QlKI2U/xTjcf083uhPrf1zVaXlytpEm5hQzP1YpT/DjjlDXSE3XJa9MdaUSJfu3R4CUChmpq5djsO+0c1nhgRxa5pq6aGr3kveVHE4vCqJmJvamkaM0v36RqkkZtth/a53eseUYPxC6D6/ESfM4a+sjDAIs+HpoGo5V9aeqRpShp3vh65xpNcKQASXTvGVIalEtg2Z8BgIXTU38eN1fVIOVZA3Yk+hAAWbKNbyGF2/EvT8QBKs6D99K3wRKwBRwqlaOcK19CBAKALgvXK/KAByTNUEhSQaC/AsHIyvPlFhZ5BIC9oKdiSC7EB6+ryIFbCAAgTCvsMW+HEbKW8a3wCRbCEFIoDgwriHzgAZtGzgc724XXm6By1nDEje+T8YAVk3O2Ne6+Cy5hY3u9cnz4QAHUu5OVzNUswLiufIxtamIxINamt1/DXGASgQ9zB8D3ZGIpU17U73OHdAB0VjtW0NkgaMwOtAKY74HakP36MWfLGEejJgJACQ4eockY3+UPrLsN1dzRD5KRVTHcnBmvNMG7zEVNnQDxPLPlDEyRfQvfSuQrXTxhVU0DjlS4XtS/wAoBi8xANRz724faAk6erroOVXMGLc9H3eswWqWGcF9L7r21vgA6TqX1yXY1bCnmWdV6L9h/ml86puO+sXvWbqZLmI976OZcsgqVKRXeZIe8N/h53fTHmyjVsctdIvuqXWubYZg2e3JUR7SVnT4kfSpmbA3HMJroaZRLyyoeFM3ffETLqzZR6x1k6sSOkpXvdhUkTVPtC5M04pWPkmj6sbjgR5TaJS0KKFpKVJLKSQxBBuOogTsTBEXtwpuqK5essNobkx30x1vjQSXu3P69ZxBnvA4UfU+qQwGJczaa4PpXOo4d8bC9M65HfdlCyFUIcnRhQte70u8YOkh3IZziGGmWuHKADNrTg/2jeOeDAg/tlwgalZvQ437iOMSCqGlORxLesoQGKVq+/wMa2hjdS9oi6TjXOBFQy9evVYBE1IpUU7h6HhAZkun4w9eESN9H4Yd8YpV1McbuAgAV2Dk+4RkMLS9S3HudqRkAwfR1imT5glSUlS1U2cAKOScn4Cmceq9BdX7N0XKM+eoKnAVW1Ev8kkXuc/iOgpC39kMpPus5eyNozikqYOQEJIBN7AkltTHN/2kzlG2FJUSkSkEAksCStyBgSwiOXQ3srF+s/WldrXimWkkpl5XVW1CpuAuGcU22AKPva/ygCPhHHxjSRSN0q2RlzuEUrd5bjSN7LG4ZacLqYRGWO0Iybcf0jygGSOfnfG1rDXNz0NNPvGlCv8AKPAQM4boQBT414nv/aCN6fwhUHw+0TesMB0J1Ao9SWG6l8RUsBwDflfyua6BrPaPHz+wiM687h3qAMAGKN9cakevTw5Z0OtIJFa9qgbXJ6QgbzozaboJYldpX6fOAB6fPDmgfQUbBtN8aRUH0PGmHEwou/8AmR5R0vSaACQAANo0G4QAViRtUBFXZyMKD0Kxi5bOkkOKUIIrhTGFVXnenvFYeSKPi7eMAECijtiQ5u3DxasakrvYuaAk3jB6774DtHaAw2TTC9MGAqePmIQBJNo2Sb6n6mLX1I9botROGRrvLNQuTffFHMHa4p84tbCHSh9fOBoaDTJin3X5PnyYcISWssUtiXDO2/vuyEMkdpW5P+6K63XK0dtK4RIwe2zvWuOV7HLGBkkaitTw/IjU8sQ31K8YOs9g/oPiYYC06W9U5VzIF0LEtX7wwD2TC5NeJgAuuq/WWbYpu3LLoV8comiwMMgrIjvFI9L6c6FkdMWYWizKCJzBlGjkD/CtAGWBvFCHFI8YVcn+bwTHa/2QTlC37IUQlUqaSkEsSlQ2SRcWctviJL2NM5bpCxzJC1Sp6FIWmhBAetxCsRkRTKFVJGjswdm0Geo0ePWv7aZSfd7OvZG2JxSFMNoJKFEpBvZwC2keRG8as+vZF8CdgzHIGJBa/wC/rGI+1IBYuTe7tlGTVFl1N/kIDN+IesooRNVozGFYKmdW+uRamFK+uMCI7R0K+66NyqKLfW3DZNIAJldPhNKHB+XCBbZxLjzIyg0i4fqUO4wFRoN58IAZj1ypjoIwm+j6XvGTRTj68TApaj2a4gQgDFRwvqwJ+3qkZA5o8oyALP/Z"/>
          <p:cNvSpPr>
            <a:spLocks noChangeAspect="1" noChangeArrowheads="1"/>
          </p:cNvSpPr>
          <p:nvPr/>
        </p:nvSpPr>
        <p:spPr bwMode="auto">
          <a:xfrm>
            <a:off x="5652119" y="1772816"/>
            <a:ext cx="3456373" cy="34563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6" name="AutoShape 6" descr="http://i2.wp.com/www.fierasdelaingenieria.com/wp-content/uploads/2014/01/carretera-maleza-portada.jpg?resize=720%2C340"/>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7" name="Imagen 6"/>
          <p:cNvPicPr>
            <a:picLocks noChangeAspect="1"/>
          </p:cNvPicPr>
          <p:nvPr/>
        </p:nvPicPr>
        <p:blipFill>
          <a:blip r:embed="rId2"/>
          <a:stretch>
            <a:fillRect/>
          </a:stretch>
        </p:blipFill>
        <p:spPr>
          <a:xfrm>
            <a:off x="1072492" y="3284984"/>
            <a:ext cx="6858000" cy="3238500"/>
          </a:xfrm>
          <a:prstGeom prst="rect">
            <a:avLst/>
          </a:prstGeom>
        </p:spPr>
      </p:pic>
    </p:spTree>
    <p:extLst>
      <p:ext uri="{BB962C8B-B14F-4D97-AF65-F5344CB8AC3E}">
        <p14:creationId xmlns:p14="http://schemas.microsoft.com/office/powerpoint/2010/main" val="2823519938"/>
      </p:ext>
    </p:extLst>
  </p:cSld>
  <p:clrMapOvr>
    <a:masterClrMapping/>
  </p:clrMapOvr>
  <p:transition spd="slow">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528022" y="260648"/>
            <a:ext cx="8292450" cy="400110"/>
          </a:xfrm>
          <a:prstGeom prst="rect">
            <a:avLst/>
          </a:prstGeom>
        </p:spPr>
        <p:txBody>
          <a:bodyPr wrap="square">
            <a:spAutoFit/>
          </a:bodyPr>
          <a:lstStyle/>
          <a:p>
            <a:pPr>
              <a:defRPr/>
            </a:pPr>
            <a:r>
              <a:rPr lang="es-ES" sz="2000" u="sng" dirty="0" smtClean="0">
                <a:solidFill>
                  <a:srgbClr val="33CCCC"/>
                </a:solidFill>
                <a:latin typeface="Arial Black" panose="020B0A04020102020204" pitchFamily="34" charset="0"/>
                <a:ea typeface="+mj-ea"/>
                <a:cs typeface="+mj-cs"/>
              </a:rPr>
              <a:t>LEVANTAMIENTO TOPOGRÁFICO </a:t>
            </a:r>
            <a:r>
              <a:rPr lang="es-ES" sz="2000" u="sng" dirty="0">
                <a:solidFill>
                  <a:srgbClr val="33CCCC"/>
                </a:solidFill>
                <a:latin typeface="Arial Black" panose="020B0A04020102020204" pitchFamily="34" charset="0"/>
                <a:ea typeface="+mj-ea"/>
                <a:cs typeface="+mj-cs"/>
              </a:rPr>
              <a:t>DEL EJE </a:t>
            </a:r>
            <a:r>
              <a:rPr lang="es-ES" sz="2000" u="sng" dirty="0" smtClean="0">
                <a:solidFill>
                  <a:srgbClr val="33CCCC"/>
                </a:solidFill>
                <a:latin typeface="Arial Black" panose="020B0A04020102020204" pitchFamily="34" charset="0"/>
                <a:ea typeface="+mj-ea"/>
                <a:cs typeface="+mj-cs"/>
              </a:rPr>
              <a:t>PRELIMINAR</a:t>
            </a:r>
            <a:endParaRPr lang="es-PE" sz="2000" u="sng" dirty="0">
              <a:solidFill>
                <a:srgbClr val="33CCCC"/>
              </a:solidFill>
              <a:latin typeface="Arial Black" panose="020B0A04020102020204" pitchFamily="34" charset="0"/>
              <a:ea typeface="+mj-ea"/>
              <a:cs typeface="+mj-cs"/>
            </a:endParaRPr>
          </a:p>
        </p:txBody>
      </p:sp>
      <p:sp>
        <p:nvSpPr>
          <p:cNvPr id="3" name="3 Rectángulo"/>
          <p:cNvSpPr>
            <a:spLocks noChangeArrowheads="1"/>
          </p:cNvSpPr>
          <p:nvPr/>
        </p:nvSpPr>
        <p:spPr bwMode="auto">
          <a:xfrm>
            <a:off x="539552" y="664820"/>
            <a:ext cx="792088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s-PE" dirty="0">
                <a:latin typeface="Arial Narrow" pitchFamily="34" charset="0"/>
              </a:rPr>
              <a:t>S</a:t>
            </a:r>
            <a:r>
              <a:rPr lang="es-PE" dirty="0" smtClean="0">
                <a:latin typeface="Arial Narrow" pitchFamily="34" charset="0"/>
              </a:rPr>
              <a:t>e </a:t>
            </a:r>
            <a:r>
              <a:rPr lang="es-PE" dirty="0">
                <a:latin typeface="Arial Narrow" pitchFamily="34" charset="0"/>
              </a:rPr>
              <a:t>efectuó el levantamiento topográfico de una faja de terreno de </a:t>
            </a:r>
            <a:r>
              <a:rPr lang="es-PE" dirty="0" smtClean="0">
                <a:latin typeface="Arial Narrow" pitchFamily="34" charset="0"/>
              </a:rPr>
              <a:t>16 </a:t>
            </a:r>
            <a:r>
              <a:rPr lang="es-PE" dirty="0">
                <a:latin typeface="Arial Narrow" pitchFamily="34" charset="0"/>
              </a:rPr>
              <a:t>m. de ancho, </a:t>
            </a:r>
            <a:r>
              <a:rPr lang="es-PE" dirty="0" smtClean="0">
                <a:latin typeface="Arial Narrow" pitchFamily="34" charset="0"/>
              </a:rPr>
              <a:t>8 </a:t>
            </a:r>
            <a:r>
              <a:rPr lang="es-PE" dirty="0">
                <a:latin typeface="Arial Narrow" pitchFamily="34" charset="0"/>
              </a:rPr>
              <a:t>metros a cada lado del eje del trazo. Se anotó el tipo de terreno atravesado, la ubicación </a:t>
            </a:r>
            <a:r>
              <a:rPr lang="es-PE" dirty="0" smtClean="0">
                <a:latin typeface="Arial Narrow" pitchFamily="34" charset="0"/>
              </a:rPr>
              <a:t> </a:t>
            </a:r>
            <a:r>
              <a:rPr lang="es-PE" dirty="0">
                <a:latin typeface="Arial Narrow" pitchFamily="34" charset="0"/>
              </a:rPr>
              <a:t>de drenaje que cruzan el eje del trazo, así como sus respectivas direcciones de cursos de agua y niveles máximos.</a:t>
            </a:r>
            <a:endParaRPr lang="es-ES" dirty="0">
              <a:latin typeface="Arial Narrow" pitchFamily="34" charset="0"/>
            </a:endParaRPr>
          </a:p>
          <a:p>
            <a:pPr algn="just"/>
            <a:endParaRPr lang="es-ES_tradnl" dirty="0">
              <a:solidFill>
                <a:srgbClr val="FFC000"/>
              </a:solidFill>
            </a:endParaRPr>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008" y="4845858"/>
            <a:ext cx="1929776" cy="1764702"/>
          </a:xfrm>
          <a:prstGeom prst="rect">
            <a:avLst/>
          </a:prstGeom>
        </p:spPr>
      </p:pic>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154" y="2204864"/>
            <a:ext cx="1935630" cy="2650395"/>
          </a:xfrm>
          <a:prstGeom prst="rect">
            <a:avLst/>
          </a:prstGeom>
        </p:spPr>
      </p:pic>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7502" y="4440862"/>
            <a:ext cx="2892930" cy="2169698"/>
          </a:xfrm>
          <a:prstGeom prst="rect">
            <a:avLst/>
          </a:prstGeom>
        </p:spPr>
      </p:pic>
      <p:pic>
        <p:nvPicPr>
          <p:cNvPr id="12" name="Imagen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7502" y="2196438"/>
            <a:ext cx="2892930" cy="2169699"/>
          </a:xfrm>
          <a:prstGeom prst="rect">
            <a:avLst/>
          </a:prstGeom>
        </p:spPr>
      </p:pic>
      <p:pic>
        <p:nvPicPr>
          <p:cNvPr id="16" name="Imagen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27783" y="4440862"/>
            <a:ext cx="2931461" cy="2169698"/>
          </a:xfrm>
          <a:prstGeom prst="rect">
            <a:avLst/>
          </a:prstGeom>
        </p:spPr>
      </p:pic>
      <p:pic>
        <p:nvPicPr>
          <p:cNvPr id="18" name="Imagen 17"/>
          <p:cNvPicPr>
            <a:picLocks noChangeAspect="1"/>
          </p:cNvPicPr>
          <p:nvPr/>
        </p:nvPicPr>
        <p:blipFill rotWithShape="1">
          <a:blip r:embed="rId7" cstate="print">
            <a:extLst>
              <a:ext uri="{28A0092B-C50C-407E-A947-70E740481C1C}">
                <a14:useLocalDpi xmlns:a14="http://schemas.microsoft.com/office/drawing/2010/main" val="0"/>
              </a:ext>
            </a:extLst>
          </a:blip>
          <a:srcRect b="40550"/>
          <a:stretch/>
        </p:blipFill>
        <p:spPr>
          <a:xfrm>
            <a:off x="2636042" y="2196439"/>
            <a:ext cx="2921841" cy="2244424"/>
          </a:xfrm>
          <a:prstGeom prst="rect">
            <a:avLst/>
          </a:prstGeom>
        </p:spPr>
      </p:pic>
    </p:spTree>
    <p:extLst>
      <p:ext uri="{BB962C8B-B14F-4D97-AF65-F5344CB8AC3E}">
        <p14:creationId xmlns:p14="http://schemas.microsoft.com/office/powerpoint/2010/main" val="3603803980"/>
      </p:ext>
    </p:extLst>
  </p:cSld>
  <p:clrMapOvr>
    <a:masterClrMapping/>
  </p:clrMapOvr>
  <p:transition spd="slow">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75656" y="2060848"/>
            <a:ext cx="5904656" cy="3312368"/>
          </a:xfrm>
        </p:spPr>
        <p:txBody>
          <a:bodyPr>
            <a:noAutofit/>
          </a:bodyPr>
          <a:lstStyle/>
          <a:p>
            <a:pPr algn="ctr">
              <a:defRPr/>
            </a:pPr>
            <a:r>
              <a:rPr lang="es-PE" sz="4800" dirty="0">
                <a:solidFill>
                  <a:srgbClr val="FF0000"/>
                </a:solidFill>
                <a:latin typeface="Elephant" panose="02020904090505020303" pitchFamily="18" charset="0"/>
              </a:rPr>
              <a:t>MOVIMIENTOS</a:t>
            </a:r>
            <a:br>
              <a:rPr lang="es-PE" sz="4800" dirty="0">
                <a:solidFill>
                  <a:srgbClr val="FF0000"/>
                </a:solidFill>
                <a:latin typeface="Elephant" panose="02020904090505020303" pitchFamily="18" charset="0"/>
              </a:rPr>
            </a:br>
            <a:r>
              <a:rPr lang="es-PE" sz="4800" dirty="0">
                <a:solidFill>
                  <a:srgbClr val="FF0000"/>
                </a:solidFill>
                <a:latin typeface="Elephant" panose="02020904090505020303" pitchFamily="18" charset="0"/>
              </a:rPr>
              <a:t> DE TIERRAS</a:t>
            </a:r>
            <a:endParaRPr lang="es-PE" sz="4800" dirty="0">
              <a:solidFill>
                <a:srgbClr val="FF0000"/>
              </a:solidFill>
              <a:latin typeface="Elephant" panose="02020904090505020303" pitchFamily="18" charset="0"/>
            </a:endParaRPr>
          </a:p>
        </p:txBody>
      </p:sp>
    </p:spTree>
    <p:extLst>
      <p:ext uri="{BB962C8B-B14F-4D97-AF65-F5344CB8AC3E}">
        <p14:creationId xmlns:p14="http://schemas.microsoft.com/office/powerpoint/2010/main" val="933084657"/>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encrypted-tbn2.gstatic.com/images?q=tbn:ANd9GcSrfNzTX7Ryrbd4YraX7aYSD4HyIrkqzzbS-gasSmGOwbGvYayCu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412776"/>
            <a:ext cx="7797112"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689776"/>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encrypted-tbn0.gstatic.com/images?q=tbn:ANd9GcTgI277rVuEOnKYhWpyuwvjNi_OS3y9ZG1y3sATSuAzb9Es7nER6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3842192"/>
            <a:ext cx="4608512" cy="30556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encrypted-tbn1.gstatic.com/images?q=tbn:ANd9GcTDQ2CC-opMqoz0h2syr9WuXe_TKsd3zbEgLGt-G0raghQLD2b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85195"/>
            <a:ext cx="5895351" cy="362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489637"/>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48680"/>
            <a:ext cx="7355160" cy="453157"/>
          </a:xfrm>
        </p:spPr>
        <p:txBody>
          <a:bodyPr>
            <a:noAutofit/>
          </a:bodyPr>
          <a:lstStyle/>
          <a:p>
            <a:pPr>
              <a:defRPr/>
            </a:pPr>
            <a:r>
              <a:rPr lang="es-ES_tradnl" sz="1800" b="1" dirty="0" smtClean="0">
                <a:solidFill>
                  <a:srgbClr val="33CCCC"/>
                </a:solidFill>
                <a:latin typeface="Arial cuerpo"/>
                <a:ea typeface="+mn-ea"/>
                <a:cs typeface="+mn-cs"/>
              </a:rPr>
              <a:t>4.3.1. CÁLCULO</a:t>
            </a:r>
            <a:r>
              <a:rPr lang="es-ES_tradnl" sz="1800" b="1" dirty="0">
                <a:solidFill>
                  <a:srgbClr val="33CCCC"/>
                </a:solidFill>
                <a:latin typeface="Arial cuerpo"/>
              </a:rPr>
              <a:t> </a:t>
            </a:r>
            <a:r>
              <a:rPr lang="es-ES_tradnl" sz="1800" b="1" dirty="0">
                <a:solidFill>
                  <a:srgbClr val="33CCCC"/>
                </a:solidFill>
                <a:latin typeface="Arial cuerpo"/>
                <a:ea typeface="+mn-ea"/>
                <a:cs typeface="+mn-cs"/>
              </a:rPr>
              <a:t>DE</a:t>
            </a:r>
            <a:r>
              <a:rPr lang="es-ES_tradnl" sz="1800" b="1" dirty="0" smtClean="0">
                <a:solidFill>
                  <a:srgbClr val="33CCCC"/>
                </a:solidFill>
                <a:latin typeface="Arial cuerpo"/>
              </a:rPr>
              <a:t> </a:t>
            </a:r>
            <a:r>
              <a:rPr lang="es-ES_tradnl" sz="1800" b="1" dirty="0" smtClean="0">
                <a:solidFill>
                  <a:srgbClr val="33CCCC"/>
                </a:solidFill>
                <a:latin typeface="Arial cuerpo"/>
                <a:ea typeface="+mn-ea"/>
                <a:cs typeface="+mn-cs"/>
              </a:rPr>
              <a:t>ESPESOR DE AFIRMADO</a:t>
            </a:r>
            <a:endParaRPr lang="es-PE" sz="1800" b="1" dirty="0" smtClean="0">
              <a:solidFill>
                <a:srgbClr val="33CCCC"/>
              </a:solidFill>
              <a:latin typeface="Arial cuerpo"/>
              <a:ea typeface="+mn-ea"/>
              <a:cs typeface="+mn-cs"/>
            </a:endParaRPr>
          </a:p>
        </p:txBody>
      </p:sp>
      <p:sp>
        <p:nvSpPr>
          <p:cNvPr id="4" name="3 Rectángulo"/>
          <p:cNvSpPr/>
          <p:nvPr/>
        </p:nvSpPr>
        <p:spPr>
          <a:xfrm>
            <a:off x="755576" y="1415678"/>
            <a:ext cx="6696744" cy="1077218"/>
          </a:xfrm>
          <a:prstGeom prst="rect">
            <a:avLst/>
          </a:prstGeom>
        </p:spPr>
        <p:txBody>
          <a:bodyPr wrap="square">
            <a:spAutoFit/>
          </a:bodyPr>
          <a:lstStyle/>
          <a:p>
            <a:pPr marL="36512" indent="0">
              <a:buNone/>
              <a:tabLst>
                <a:tab pos="1981200" algn="l"/>
              </a:tabLst>
            </a:pPr>
            <a:r>
              <a:rPr lang="es-PE" sz="1600" b="1" dirty="0" smtClean="0">
                <a:latin typeface="Arial Narrow" pitchFamily="34" charset="0"/>
              </a:rPr>
              <a:t>Dónde</a:t>
            </a:r>
            <a:r>
              <a:rPr lang="es-PE" sz="1600" b="1" dirty="0">
                <a:latin typeface="Arial Narrow" pitchFamily="34" charset="0"/>
              </a:rPr>
              <a:t>: </a:t>
            </a:r>
            <a:endParaRPr lang="es-PE" sz="1600" dirty="0">
              <a:latin typeface="Arial Narrow" pitchFamily="34" charset="0"/>
            </a:endParaRPr>
          </a:p>
          <a:p>
            <a:pPr marL="36512" indent="0">
              <a:buNone/>
              <a:tabLst>
                <a:tab pos="1981200" algn="l"/>
              </a:tabLst>
            </a:pPr>
            <a:r>
              <a:rPr lang="es-PE" sz="1600" dirty="0">
                <a:latin typeface="Arial Narrow" pitchFamily="34" charset="0"/>
              </a:rPr>
              <a:t>e = espesor de la capa de afirmado en </a:t>
            </a:r>
            <a:r>
              <a:rPr lang="es-PE" sz="1600" dirty="0" err="1">
                <a:latin typeface="Arial Narrow" pitchFamily="34" charset="0"/>
              </a:rPr>
              <a:t>mm.</a:t>
            </a:r>
            <a:endParaRPr lang="es-PE" sz="1600" dirty="0">
              <a:latin typeface="Arial Narrow" pitchFamily="34" charset="0"/>
            </a:endParaRPr>
          </a:p>
          <a:p>
            <a:pPr marL="36512" indent="0">
              <a:buNone/>
              <a:tabLst>
                <a:tab pos="1981200" algn="l"/>
              </a:tabLst>
            </a:pPr>
            <a:r>
              <a:rPr lang="es-PE" sz="1600" dirty="0">
                <a:latin typeface="Arial Narrow" pitchFamily="34" charset="0"/>
              </a:rPr>
              <a:t>CBR = valor del CBR de la </a:t>
            </a:r>
            <a:r>
              <a:rPr lang="es-PE" sz="1600" dirty="0" err="1">
                <a:latin typeface="Arial Narrow" pitchFamily="34" charset="0"/>
              </a:rPr>
              <a:t>subrasante</a:t>
            </a:r>
            <a:r>
              <a:rPr lang="es-PE" sz="1600" dirty="0">
                <a:latin typeface="Arial Narrow" pitchFamily="34" charset="0"/>
              </a:rPr>
              <a:t>.</a:t>
            </a:r>
          </a:p>
          <a:p>
            <a:pPr marL="36512" indent="0">
              <a:buNone/>
              <a:tabLst>
                <a:tab pos="1981200" algn="l"/>
              </a:tabLst>
            </a:pPr>
            <a:r>
              <a:rPr lang="es-PE" sz="1600" dirty="0" err="1">
                <a:latin typeface="Arial Narrow" pitchFamily="34" charset="0"/>
              </a:rPr>
              <a:t>Nrep</a:t>
            </a:r>
            <a:r>
              <a:rPr lang="es-PE" sz="1600" dirty="0">
                <a:latin typeface="Arial Narrow" pitchFamily="34" charset="0"/>
              </a:rPr>
              <a:t> = número de repeticiones de EE para el carril de diseño.</a:t>
            </a:r>
          </a:p>
        </p:txBody>
      </p:sp>
      <p:sp>
        <p:nvSpPr>
          <p:cNvPr id="11" name="10 Rectángulo"/>
          <p:cNvSpPr/>
          <p:nvPr/>
        </p:nvSpPr>
        <p:spPr>
          <a:xfrm>
            <a:off x="1944258" y="116632"/>
            <a:ext cx="5108323" cy="461665"/>
          </a:xfrm>
          <a:prstGeom prst="rect">
            <a:avLst/>
          </a:prstGeom>
        </p:spPr>
        <p:txBody>
          <a:bodyPr wrap="none">
            <a:spAutoFit/>
          </a:bodyPr>
          <a:lstStyle/>
          <a:p>
            <a:pPr algn="ctr">
              <a:defRPr/>
            </a:pPr>
            <a:r>
              <a:rPr lang="es-PE" sz="2400" u="sng" dirty="0" smtClean="0">
                <a:solidFill>
                  <a:srgbClr val="FFC000"/>
                </a:solidFill>
                <a:latin typeface="Arial Black" panose="020B0A04020102020204" pitchFamily="34" charset="0"/>
              </a:rPr>
              <a:t>4.1  </a:t>
            </a:r>
            <a:r>
              <a:rPr lang="es-PE" sz="2400" u="sng" dirty="0" smtClean="0">
                <a:solidFill>
                  <a:srgbClr val="FFC000"/>
                </a:solidFill>
                <a:latin typeface="Arial Black" panose="020B0A04020102020204" pitchFamily="34" charset="0"/>
              </a:rPr>
              <a:t>DISEÑO DEL PAVIMENTO</a:t>
            </a:r>
            <a:endParaRPr lang="es-PE" sz="2400" dirty="0">
              <a:latin typeface="Arial Black" panose="020B0A04020102020204" pitchFamily="34" charset="0"/>
            </a:endParaRPr>
          </a:p>
        </p:txBody>
      </p:sp>
      <p:pic>
        <p:nvPicPr>
          <p:cNvPr id="12" name="1 Imagen"/>
          <p:cNvPicPr>
            <a:picLocks noChangeAspect="1"/>
          </p:cNvPicPr>
          <p:nvPr/>
        </p:nvPicPr>
        <p:blipFill rotWithShape="1">
          <a:blip r:embed="rId2"/>
          <a:srcRect l="12848" t="36338" r="10474" b="55884"/>
          <a:stretch/>
        </p:blipFill>
        <p:spPr>
          <a:xfrm>
            <a:off x="1115616" y="980728"/>
            <a:ext cx="6848709" cy="410939"/>
          </a:xfrm>
          <a:prstGeom prst="rect">
            <a:avLst/>
          </a:prstGeom>
          <a:ln>
            <a:solidFill>
              <a:schemeClr val="tx1"/>
            </a:solidFill>
          </a:ln>
        </p:spPr>
      </p:pic>
      <p:pic>
        <p:nvPicPr>
          <p:cNvPr id="13" name="4 Imagen"/>
          <p:cNvPicPr>
            <a:picLocks noChangeAspect="1"/>
          </p:cNvPicPr>
          <p:nvPr/>
        </p:nvPicPr>
        <p:blipFill rotWithShape="1">
          <a:blip r:embed="rId3"/>
          <a:srcRect l="27643" t="41116" r="25893" b="53550"/>
          <a:stretch/>
        </p:blipFill>
        <p:spPr>
          <a:xfrm>
            <a:off x="2195736" y="2611906"/>
            <a:ext cx="4452028" cy="320379"/>
          </a:xfrm>
          <a:prstGeom prst="rect">
            <a:avLst/>
          </a:prstGeom>
          <a:ln>
            <a:solidFill>
              <a:sysClr val="windowText" lastClr="000000"/>
            </a:solidFill>
          </a:ln>
        </p:spPr>
      </p:pic>
      <p:sp>
        <p:nvSpPr>
          <p:cNvPr id="14" name="3 Rectángulo"/>
          <p:cNvSpPr/>
          <p:nvPr/>
        </p:nvSpPr>
        <p:spPr>
          <a:xfrm>
            <a:off x="755575" y="3071862"/>
            <a:ext cx="4762343" cy="1569660"/>
          </a:xfrm>
          <a:prstGeom prst="rect">
            <a:avLst/>
          </a:prstGeom>
        </p:spPr>
        <p:txBody>
          <a:bodyPr wrap="square">
            <a:spAutoFit/>
          </a:bodyPr>
          <a:lstStyle/>
          <a:p>
            <a:pPr marL="36512" indent="0">
              <a:buNone/>
              <a:tabLst>
                <a:tab pos="1981200" algn="l"/>
              </a:tabLst>
            </a:pPr>
            <a:r>
              <a:rPr lang="es-PE" sz="1600" b="1" dirty="0" smtClean="0">
                <a:latin typeface="Arial Narrow" pitchFamily="34" charset="0"/>
              </a:rPr>
              <a:t>Dónde</a:t>
            </a:r>
            <a:r>
              <a:rPr lang="es-PE" sz="1600" b="1" dirty="0">
                <a:latin typeface="Arial Narrow" pitchFamily="34" charset="0"/>
              </a:rPr>
              <a:t>: </a:t>
            </a:r>
            <a:endParaRPr lang="es-PE" sz="1600" dirty="0">
              <a:latin typeface="Arial Narrow" pitchFamily="34" charset="0"/>
            </a:endParaRPr>
          </a:p>
          <a:p>
            <a:pPr marL="36512" indent="0">
              <a:buNone/>
              <a:tabLst>
                <a:tab pos="1981200" algn="l"/>
              </a:tabLst>
            </a:pPr>
            <a:r>
              <a:rPr lang="es-PE" sz="1600" dirty="0" err="1">
                <a:latin typeface="Arial Narrow" pitchFamily="34" charset="0"/>
              </a:rPr>
              <a:t>EEdia</a:t>
            </a:r>
            <a:r>
              <a:rPr lang="es-PE" sz="1600" dirty="0">
                <a:latin typeface="Arial Narrow" pitchFamily="34" charset="0"/>
              </a:rPr>
              <a:t>-carril </a:t>
            </a:r>
            <a:r>
              <a:rPr lang="es-PE" sz="1600" dirty="0" smtClean="0">
                <a:latin typeface="Arial Narrow" pitchFamily="34" charset="0"/>
              </a:rPr>
              <a:t>= </a:t>
            </a:r>
            <a:r>
              <a:rPr lang="es-PE" sz="1600" dirty="0">
                <a:latin typeface="Arial Narrow" pitchFamily="34" charset="0"/>
              </a:rPr>
              <a:t>Ejes Equivalentes por cada tipo de vehículo </a:t>
            </a:r>
            <a:r>
              <a:rPr lang="es-PE" sz="1600" dirty="0" smtClean="0">
                <a:latin typeface="Arial Narrow" pitchFamily="34" charset="0"/>
              </a:rPr>
              <a:t>pesado.</a:t>
            </a:r>
          </a:p>
          <a:p>
            <a:pPr marL="36512" indent="0">
              <a:buNone/>
              <a:tabLst>
                <a:tab pos="1981200" algn="l"/>
              </a:tabLst>
            </a:pPr>
            <a:r>
              <a:rPr lang="es-PE" sz="1600" dirty="0" err="1" smtClean="0">
                <a:latin typeface="Arial Narrow" pitchFamily="34" charset="0"/>
              </a:rPr>
              <a:t>Fca</a:t>
            </a:r>
            <a:r>
              <a:rPr lang="es-PE" sz="1600" dirty="0" smtClean="0">
                <a:latin typeface="Arial Narrow" pitchFamily="34" charset="0"/>
              </a:rPr>
              <a:t> </a:t>
            </a:r>
            <a:r>
              <a:rPr lang="es-PE" sz="1600" dirty="0">
                <a:latin typeface="Arial Narrow" pitchFamily="34" charset="0"/>
              </a:rPr>
              <a:t>= Factor de crecimiento acumulado por tipo de vehículo </a:t>
            </a:r>
            <a:r>
              <a:rPr lang="es-PE" sz="1600" dirty="0" smtClean="0">
                <a:latin typeface="Arial Narrow" pitchFamily="34" charset="0"/>
              </a:rPr>
              <a:t>pesado.</a:t>
            </a:r>
            <a:endParaRPr lang="es-PE" sz="1600" dirty="0">
              <a:latin typeface="Arial Narrow" pitchFamily="34" charset="0"/>
            </a:endParaRPr>
          </a:p>
          <a:p>
            <a:pPr marL="36512" indent="0">
              <a:buNone/>
              <a:tabLst>
                <a:tab pos="1981200" algn="l"/>
              </a:tabLst>
            </a:pPr>
            <a:r>
              <a:rPr lang="es-PE" sz="1600" dirty="0" smtClean="0">
                <a:latin typeface="Arial Narrow" pitchFamily="34" charset="0"/>
              </a:rPr>
              <a:t>365 </a:t>
            </a:r>
            <a:r>
              <a:rPr lang="es-PE" sz="1600" dirty="0">
                <a:latin typeface="Arial Narrow" pitchFamily="34" charset="0"/>
              </a:rPr>
              <a:t>= Número de días del año.</a:t>
            </a:r>
          </a:p>
        </p:txBody>
      </p:sp>
      <p:pic>
        <p:nvPicPr>
          <p:cNvPr id="15" name="5 Imagen"/>
          <p:cNvPicPr>
            <a:picLocks noChangeAspect="1"/>
          </p:cNvPicPr>
          <p:nvPr/>
        </p:nvPicPr>
        <p:blipFill rotWithShape="1">
          <a:blip r:embed="rId4"/>
          <a:srcRect l="4196" t="29148" r="10317" b="59815"/>
          <a:stretch/>
        </p:blipFill>
        <p:spPr>
          <a:xfrm>
            <a:off x="2463151" y="4797152"/>
            <a:ext cx="3917197" cy="317861"/>
          </a:xfrm>
          <a:prstGeom prst="rect">
            <a:avLst/>
          </a:prstGeom>
          <a:ln>
            <a:solidFill>
              <a:sysClr val="windowText" lastClr="000000"/>
            </a:solidFill>
          </a:ln>
        </p:spPr>
      </p:pic>
      <p:sp>
        <p:nvSpPr>
          <p:cNvPr id="16" name="3 Rectángulo"/>
          <p:cNvSpPr/>
          <p:nvPr/>
        </p:nvSpPr>
        <p:spPr>
          <a:xfrm>
            <a:off x="786408" y="5099700"/>
            <a:ext cx="8034064" cy="1569660"/>
          </a:xfrm>
          <a:prstGeom prst="rect">
            <a:avLst/>
          </a:prstGeom>
        </p:spPr>
        <p:txBody>
          <a:bodyPr wrap="square">
            <a:spAutoFit/>
          </a:bodyPr>
          <a:lstStyle/>
          <a:p>
            <a:pPr marL="36512" indent="0">
              <a:buNone/>
              <a:tabLst>
                <a:tab pos="1981200" algn="l"/>
              </a:tabLst>
            </a:pPr>
            <a:r>
              <a:rPr lang="es-PE" sz="1600" b="1" dirty="0" smtClean="0">
                <a:latin typeface="Arial Narrow" pitchFamily="34" charset="0"/>
              </a:rPr>
              <a:t>Dónde</a:t>
            </a:r>
            <a:r>
              <a:rPr lang="es-PE" sz="1600" b="1" dirty="0">
                <a:latin typeface="Arial Narrow" pitchFamily="34" charset="0"/>
              </a:rPr>
              <a:t>: </a:t>
            </a:r>
            <a:endParaRPr lang="es-PE" sz="1600" dirty="0">
              <a:latin typeface="Arial Narrow" pitchFamily="34" charset="0"/>
            </a:endParaRPr>
          </a:p>
          <a:p>
            <a:pPr marL="36512" indent="0">
              <a:buNone/>
              <a:tabLst>
                <a:tab pos="1981200" algn="l"/>
              </a:tabLst>
            </a:pPr>
            <a:r>
              <a:rPr lang="es-PE" sz="1600" dirty="0" err="1" smtClean="0">
                <a:latin typeface="Arial Narrow" pitchFamily="34" charset="0"/>
              </a:rPr>
              <a:t>IMDpi</a:t>
            </a:r>
            <a:r>
              <a:rPr lang="es-PE" sz="1600" dirty="0" smtClean="0">
                <a:latin typeface="Arial Narrow" pitchFamily="34" charset="0"/>
              </a:rPr>
              <a:t> </a:t>
            </a:r>
            <a:r>
              <a:rPr lang="es-PE" sz="1600" dirty="0">
                <a:latin typeface="Arial Narrow" pitchFamily="34" charset="0"/>
              </a:rPr>
              <a:t>= corresponde al Índice Medio Diario según tipo de vehículo pesado seleccionado (i</a:t>
            </a:r>
            <a:r>
              <a:rPr lang="es-PE" sz="1600" dirty="0" smtClean="0">
                <a:latin typeface="Arial Narrow" pitchFamily="34" charset="0"/>
              </a:rPr>
              <a:t>).</a:t>
            </a:r>
          </a:p>
          <a:p>
            <a:pPr marL="36512" indent="0">
              <a:buNone/>
              <a:tabLst>
                <a:tab pos="1981200" algn="l"/>
              </a:tabLst>
            </a:pPr>
            <a:r>
              <a:rPr lang="es-PE" sz="1600" dirty="0" err="1" smtClean="0">
                <a:latin typeface="Arial Narrow" pitchFamily="34" charset="0"/>
              </a:rPr>
              <a:t>Fd</a:t>
            </a:r>
            <a:r>
              <a:rPr lang="es-PE" sz="1600" dirty="0" smtClean="0">
                <a:latin typeface="Arial Narrow" pitchFamily="34" charset="0"/>
              </a:rPr>
              <a:t> </a:t>
            </a:r>
            <a:r>
              <a:rPr lang="es-PE" sz="1600" dirty="0">
                <a:latin typeface="Arial Narrow" pitchFamily="34" charset="0"/>
              </a:rPr>
              <a:t>= Factor </a:t>
            </a:r>
            <a:r>
              <a:rPr lang="es-PE" sz="1600" dirty="0" smtClean="0">
                <a:latin typeface="Arial Narrow" pitchFamily="34" charset="0"/>
              </a:rPr>
              <a:t>Direccional.</a:t>
            </a:r>
            <a:endParaRPr lang="es-PE" sz="1600" dirty="0">
              <a:latin typeface="Arial Narrow" pitchFamily="34" charset="0"/>
            </a:endParaRPr>
          </a:p>
          <a:p>
            <a:pPr marL="36512" indent="0">
              <a:buNone/>
              <a:tabLst>
                <a:tab pos="1981200" algn="l"/>
              </a:tabLst>
            </a:pPr>
            <a:r>
              <a:rPr lang="es-PE" sz="1600" dirty="0" err="1" smtClean="0">
                <a:latin typeface="Arial Narrow" pitchFamily="34" charset="0"/>
              </a:rPr>
              <a:t>Fc</a:t>
            </a:r>
            <a:r>
              <a:rPr lang="es-PE" sz="1600" dirty="0" smtClean="0">
                <a:latin typeface="Arial Narrow" pitchFamily="34" charset="0"/>
              </a:rPr>
              <a:t> </a:t>
            </a:r>
            <a:r>
              <a:rPr lang="es-PE" sz="1600" dirty="0">
                <a:latin typeface="Arial Narrow" pitchFamily="34" charset="0"/>
              </a:rPr>
              <a:t>= </a:t>
            </a:r>
            <a:r>
              <a:rPr lang="es-PE" sz="1600" dirty="0" smtClean="0">
                <a:latin typeface="Arial Narrow" pitchFamily="34" charset="0"/>
              </a:rPr>
              <a:t>Factor carril de diseño.</a:t>
            </a:r>
          </a:p>
          <a:p>
            <a:pPr marL="36512" indent="0">
              <a:buNone/>
              <a:tabLst>
                <a:tab pos="1981200" algn="l"/>
              </a:tabLst>
            </a:pPr>
            <a:r>
              <a:rPr lang="es-PE" sz="1600" dirty="0" err="1" smtClean="0">
                <a:latin typeface="Arial Narrow" pitchFamily="34" charset="0"/>
              </a:rPr>
              <a:t>Fvpi</a:t>
            </a:r>
            <a:r>
              <a:rPr lang="es-PE" sz="1600" dirty="0">
                <a:latin typeface="Arial Narrow" pitchFamily="34" charset="0"/>
              </a:rPr>
              <a:t> = Factor vehículo pesado del tipo seleccionado (i) calculado según su composición de </a:t>
            </a:r>
            <a:r>
              <a:rPr lang="es-PE" sz="1600" dirty="0" smtClean="0">
                <a:latin typeface="Arial Narrow" pitchFamily="34" charset="0"/>
              </a:rPr>
              <a:t>ejes.</a:t>
            </a:r>
          </a:p>
          <a:p>
            <a:pPr marL="36512" indent="0">
              <a:buNone/>
              <a:tabLst>
                <a:tab pos="1981200" algn="l"/>
              </a:tabLst>
            </a:pPr>
            <a:r>
              <a:rPr lang="es-PE" sz="1600" dirty="0" err="1" smtClean="0">
                <a:latin typeface="Arial Narrow" pitchFamily="34" charset="0"/>
              </a:rPr>
              <a:t>Fp</a:t>
            </a:r>
            <a:r>
              <a:rPr lang="es-PE" sz="1600" dirty="0" smtClean="0">
                <a:latin typeface="Arial Narrow" pitchFamily="34" charset="0"/>
              </a:rPr>
              <a:t> = Factor Presión de neumáticos</a:t>
            </a:r>
            <a:endParaRPr lang="es-PE" sz="1600" dirty="0">
              <a:latin typeface="Arial Narrow" pitchFamily="34" charset="0"/>
            </a:endParaRPr>
          </a:p>
        </p:txBody>
      </p:sp>
      <p:pic>
        <p:nvPicPr>
          <p:cNvPr id="17" name="2 Imagen"/>
          <p:cNvPicPr>
            <a:picLocks noChangeAspect="1"/>
          </p:cNvPicPr>
          <p:nvPr/>
        </p:nvPicPr>
        <p:blipFill rotWithShape="1">
          <a:blip r:embed="rId5">
            <a:biLevel thresh="75000"/>
          </a:blip>
          <a:srcRect l="13822" t="29226" r="55689" b="55994"/>
          <a:stretch/>
        </p:blipFill>
        <p:spPr>
          <a:xfrm>
            <a:off x="5798002" y="3058705"/>
            <a:ext cx="2166323" cy="656312"/>
          </a:xfrm>
          <a:prstGeom prst="rect">
            <a:avLst/>
          </a:prstGeom>
          <a:ln>
            <a:solidFill>
              <a:sysClr val="windowText" lastClr="000000"/>
            </a:solidFill>
          </a:ln>
        </p:spPr>
      </p:pic>
      <p:sp>
        <p:nvSpPr>
          <p:cNvPr id="18" name="3 Rectángulo"/>
          <p:cNvSpPr/>
          <p:nvPr/>
        </p:nvSpPr>
        <p:spPr>
          <a:xfrm>
            <a:off x="5688323" y="3717032"/>
            <a:ext cx="2556085" cy="830997"/>
          </a:xfrm>
          <a:prstGeom prst="rect">
            <a:avLst/>
          </a:prstGeom>
        </p:spPr>
        <p:txBody>
          <a:bodyPr wrap="square">
            <a:spAutoFit/>
          </a:bodyPr>
          <a:lstStyle/>
          <a:p>
            <a:pPr marL="36512" indent="0">
              <a:buNone/>
              <a:tabLst>
                <a:tab pos="1981200" algn="l"/>
              </a:tabLst>
            </a:pPr>
            <a:r>
              <a:rPr lang="es-PE" sz="1600" dirty="0" smtClean="0">
                <a:latin typeface="Arial Narrow" pitchFamily="34" charset="0"/>
              </a:rPr>
              <a:t>Dónde:</a:t>
            </a:r>
          </a:p>
          <a:p>
            <a:pPr marL="36512" indent="0">
              <a:buNone/>
              <a:tabLst>
                <a:tab pos="1981200" algn="l"/>
              </a:tabLst>
            </a:pPr>
            <a:r>
              <a:rPr lang="es-PE" sz="1600" dirty="0">
                <a:latin typeface="Arial Narrow" pitchFamily="34" charset="0"/>
              </a:rPr>
              <a:t>r</a:t>
            </a:r>
            <a:r>
              <a:rPr lang="es-PE" sz="1600" dirty="0" smtClean="0">
                <a:latin typeface="Arial Narrow" pitchFamily="34" charset="0"/>
              </a:rPr>
              <a:t> = Tasa de crecimiento anual</a:t>
            </a:r>
          </a:p>
          <a:p>
            <a:pPr marL="36512" indent="0">
              <a:buNone/>
              <a:tabLst>
                <a:tab pos="1981200" algn="l"/>
              </a:tabLst>
            </a:pPr>
            <a:r>
              <a:rPr lang="es-PE" sz="1600" dirty="0">
                <a:latin typeface="Arial Narrow" pitchFamily="34" charset="0"/>
              </a:rPr>
              <a:t>n</a:t>
            </a:r>
            <a:r>
              <a:rPr lang="es-PE" sz="1600" dirty="0" smtClean="0">
                <a:latin typeface="Arial Narrow" pitchFamily="34" charset="0"/>
              </a:rPr>
              <a:t> = Periodo de diseño</a:t>
            </a:r>
            <a:endParaRPr lang="es-PE" sz="1600" dirty="0">
              <a:latin typeface="Arial Narrow" pitchFamily="34" charset="0"/>
            </a:endParaRPr>
          </a:p>
        </p:txBody>
      </p:sp>
    </p:spTree>
    <p:extLst>
      <p:ext uri="{BB962C8B-B14F-4D97-AF65-F5344CB8AC3E}">
        <p14:creationId xmlns:p14="http://schemas.microsoft.com/office/powerpoint/2010/main" val="371546662"/>
      </p:ext>
    </p:extLst>
  </p:cSld>
  <p:clrMapOvr>
    <a:masterClrMapping/>
  </p:clrMapOvr>
  <p:transition spd="slow">
    <p:split orient="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nvPr>
        </p:nvGraphicFramePr>
        <p:xfrm>
          <a:off x="457200" y="1268760"/>
          <a:ext cx="2818656" cy="2674620"/>
        </p:xfrm>
        <a:graphic>
          <a:graphicData uri="http://schemas.openxmlformats.org/drawingml/2006/table">
            <a:tbl>
              <a:tblPr>
                <a:tableStyleId>{5C22544A-7EE6-4342-B048-85BDC9FD1C3A}</a:tableStyleId>
              </a:tblPr>
              <a:tblGrid>
                <a:gridCol w="1714521"/>
                <a:gridCol w="1104135"/>
              </a:tblGrid>
              <a:tr h="192021">
                <a:tc>
                  <a:txBody>
                    <a:bodyPr/>
                    <a:lstStyle/>
                    <a:p>
                      <a:pPr algn="r" fontAlgn="b"/>
                      <a:r>
                        <a:rPr lang="es-PE" sz="1400" u="none" strike="noStrike" dirty="0" err="1" smtClean="0">
                          <a:effectLst/>
                        </a:rPr>
                        <a:t>IMDpi</a:t>
                      </a:r>
                      <a:r>
                        <a:rPr lang="es-PE" sz="1400" u="none" strike="noStrike" dirty="0" smtClean="0">
                          <a:effectLst/>
                        </a:rPr>
                        <a:t> =</a:t>
                      </a:r>
                      <a:endParaRPr lang="es-PE" sz="1400" b="0" i="0" u="none" strike="noStrike" dirty="0">
                        <a:solidFill>
                          <a:srgbClr val="000000"/>
                        </a:solidFill>
                        <a:effectLst/>
                        <a:latin typeface="Verdana" panose="020B0604030504040204" pitchFamily="34" charset="0"/>
                      </a:endParaRPr>
                    </a:p>
                  </a:txBody>
                  <a:tcPr marL="9525" marR="9525" marT="9525" marB="0" anchor="b"/>
                </a:tc>
                <a:tc>
                  <a:txBody>
                    <a:bodyPr/>
                    <a:lstStyle/>
                    <a:p>
                      <a:pPr algn="r" fontAlgn="b"/>
                      <a:r>
                        <a:rPr lang="es-PE" sz="1400" u="none" strike="noStrike" dirty="0">
                          <a:effectLst/>
                        </a:rPr>
                        <a:t>4</a:t>
                      </a:r>
                      <a:endParaRPr lang="es-PE" sz="1400" b="0" i="0" u="none" strike="noStrike" dirty="0">
                        <a:solidFill>
                          <a:srgbClr val="000000"/>
                        </a:solidFill>
                        <a:effectLst/>
                        <a:latin typeface="Verdana" panose="020B0604030504040204" pitchFamily="34" charset="0"/>
                      </a:endParaRPr>
                    </a:p>
                  </a:txBody>
                  <a:tcPr marL="9525" marR="9525" marT="9525" marB="0" anchor="b"/>
                </a:tc>
              </a:tr>
              <a:tr h="192021">
                <a:tc>
                  <a:txBody>
                    <a:bodyPr/>
                    <a:lstStyle/>
                    <a:p>
                      <a:pPr algn="r" fontAlgn="b"/>
                      <a:r>
                        <a:rPr lang="es-PE" sz="1400" u="none" strike="noStrike" dirty="0" err="1" smtClean="0">
                          <a:effectLst/>
                        </a:rPr>
                        <a:t>Fd</a:t>
                      </a:r>
                      <a:r>
                        <a:rPr lang="es-PE" sz="1400" u="none" strike="noStrike" dirty="0" smtClean="0">
                          <a:effectLst/>
                        </a:rPr>
                        <a:t> =</a:t>
                      </a:r>
                      <a:endParaRPr lang="es-PE" sz="1400" b="0" i="0" u="none" strike="noStrike" dirty="0">
                        <a:solidFill>
                          <a:srgbClr val="000000"/>
                        </a:solidFill>
                        <a:effectLst/>
                        <a:latin typeface="Verdana" panose="020B0604030504040204" pitchFamily="34" charset="0"/>
                      </a:endParaRPr>
                    </a:p>
                  </a:txBody>
                  <a:tcPr marL="9525" marR="9525" marT="9525" marB="0" anchor="b"/>
                </a:tc>
                <a:tc>
                  <a:txBody>
                    <a:bodyPr/>
                    <a:lstStyle/>
                    <a:p>
                      <a:pPr algn="r" fontAlgn="b"/>
                      <a:r>
                        <a:rPr lang="es-PE" sz="1400" u="none" strike="noStrike">
                          <a:effectLst/>
                        </a:rPr>
                        <a:t>0.5</a:t>
                      </a:r>
                      <a:endParaRPr lang="es-PE" sz="1400" b="0" i="0" u="none" strike="noStrike">
                        <a:solidFill>
                          <a:srgbClr val="000000"/>
                        </a:solidFill>
                        <a:effectLst/>
                        <a:latin typeface="Verdana" panose="020B0604030504040204" pitchFamily="34" charset="0"/>
                      </a:endParaRPr>
                    </a:p>
                  </a:txBody>
                  <a:tcPr marL="9525" marR="9525" marT="9525" marB="0" anchor="b"/>
                </a:tc>
              </a:tr>
              <a:tr h="192021">
                <a:tc>
                  <a:txBody>
                    <a:bodyPr/>
                    <a:lstStyle/>
                    <a:p>
                      <a:pPr algn="r" fontAlgn="b"/>
                      <a:r>
                        <a:rPr lang="es-PE" sz="1400" u="none" strike="noStrike" dirty="0" err="1" smtClean="0">
                          <a:effectLst/>
                        </a:rPr>
                        <a:t>Fc</a:t>
                      </a:r>
                      <a:r>
                        <a:rPr lang="es-PE" sz="1400" u="none" strike="noStrike" dirty="0" smtClean="0">
                          <a:effectLst/>
                        </a:rPr>
                        <a:t> =</a:t>
                      </a:r>
                      <a:endParaRPr lang="es-PE" sz="1400" b="0" i="0" u="none" strike="noStrike" dirty="0">
                        <a:solidFill>
                          <a:srgbClr val="000000"/>
                        </a:solidFill>
                        <a:effectLst/>
                        <a:latin typeface="Verdana" panose="020B0604030504040204" pitchFamily="34" charset="0"/>
                      </a:endParaRPr>
                    </a:p>
                  </a:txBody>
                  <a:tcPr marL="9525" marR="9525" marT="9525" marB="0" anchor="b"/>
                </a:tc>
                <a:tc>
                  <a:txBody>
                    <a:bodyPr/>
                    <a:lstStyle/>
                    <a:p>
                      <a:pPr algn="r" fontAlgn="b"/>
                      <a:r>
                        <a:rPr lang="es-PE" sz="1400" u="none" strike="noStrike">
                          <a:effectLst/>
                        </a:rPr>
                        <a:t>1</a:t>
                      </a:r>
                      <a:endParaRPr lang="es-PE" sz="1400" b="0" i="0" u="none" strike="noStrike">
                        <a:solidFill>
                          <a:srgbClr val="000000"/>
                        </a:solidFill>
                        <a:effectLst/>
                        <a:latin typeface="Verdana" panose="020B0604030504040204" pitchFamily="34" charset="0"/>
                      </a:endParaRPr>
                    </a:p>
                  </a:txBody>
                  <a:tcPr marL="9525" marR="9525" marT="9525" marB="0" anchor="b"/>
                </a:tc>
              </a:tr>
              <a:tr h="192021">
                <a:tc>
                  <a:txBody>
                    <a:bodyPr/>
                    <a:lstStyle/>
                    <a:p>
                      <a:pPr algn="r" fontAlgn="b"/>
                      <a:r>
                        <a:rPr lang="es-PE" sz="1400" u="none" strike="noStrike" dirty="0" err="1" smtClean="0">
                          <a:effectLst/>
                        </a:rPr>
                        <a:t>Fvpi</a:t>
                      </a:r>
                      <a:r>
                        <a:rPr lang="es-PE" sz="1400" u="none" strike="noStrike" dirty="0" smtClean="0">
                          <a:effectLst/>
                        </a:rPr>
                        <a:t> =</a:t>
                      </a:r>
                      <a:endParaRPr lang="es-PE" sz="1400" b="0" i="0" u="none" strike="noStrike" dirty="0">
                        <a:solidFill>
                          <a:srgbClr val="000000"/>
                        </a:solidFill>
                        <a:effectLst/>
                        <a:latin typeface="Verdana" panose="020B0604030504040204" pitchFamily="34" charset="0"/>
                      </a:endParaRPr>
                    </a:p>
                  </a:txBody>
                  <a:tcPr marL="9525" marR="9525" marT="9525" marB="0" anchor="b"/>
                </a:tc>
                <a:tc>
                  <a:txBody>
                    <a:bodyPr/>
                    <a:lstStyle/>
                    <a:p>
                      <a:pPr algn="r" fontAlgn="b"/>
                      <a:r>
                        <a:rPr lang="es-PE" sz="1400" u="none" strike="noStrike">
                          <a:effectLst/>
                        </a:rPr>
                        <a:t>4.504</a:t>
                      </a:r>
                      <a:endParaRPr lang="es-PE" sz="1400" b="0" i="0" u="none" strike="noStrike">
                        <a:solidFill>
                          <a:srgbClr val="000000"/>
                        </a:solidFill>
                        <a:effectLst/>
                        <a:latin typeface="Verdana" panose="020B0604030504040204" pitchFamily="34" charset="0"/>
                      </a:endParaRPr>
                    </a:p>
                  </a:txBody>
                  <a:tcPr marL="9525" marR="9525" marT="9525" marB="0" anchor="b"/>
                </a:tc>
              </a:tr>
              <a:tr h="192021">
                <a:tc>
                  <a:txBody>
                    <a:bodyPr/>
                    <a:lstStyle/>
                    <a:p>
                      <a:pPr algn="r" fontAlgn="b"/>
                      <a:r>
                        <a:rPr lang="es-PE" sz="1400" u="none" strike="noStrike" dirty="0" err="1" smtClean="0">
                          <a:effectLst/>
                        </a:rPr>
                        <a:t>Fp</a:t>
                      </a:r>
                      <a:r>
                        <a:rPr lang="es-PE" sz="1400" u="none" strike="noStrike" dirty="0" smtClean="0">
                          <a:effectLst/>
                        </a:rPr>
                        <a:t> =</a:t>
                      </a:r>
                      <a:endParaRPr lang="es-PE" sz="1400" b="0" i="0" u="none" strike="noStrike" dirty="0">
                        <a:solidFill>
                          <a:srgbClr val="000000"/>
                        </a:solidFill>
                        <a:effectLst/>
                        <a:latin typeface="Verdana" panose="020B0604030504040204" pitchFamily="34" charset="0"/>
                      </a:endParaRPr>
                    </a:p>
                  </a:txBody>
                  <a:tcPr marL="9525" marR="9525" marT="9525" marB="0" anchor="b"/>
                </a:tc>
                <a:tc>
                  <a:txBody>
                    <a:bodyPr/>
                    <a:lstStyle/>
                    <a:p>
                      <a:pPr algn="r" fontAlgn="b"/>
                      <a:r>
                        <a:rPr lang="es-PE" sz="1400" u="none" strike="noStrike">
                          <a:effectLst/>
                        </a:rPr>
                        <a:t>1</a:t>
                      </a:r>
                      <a:endParaRPr lang="es-PE" sz="1400" b="0" i="0" u="none" strike="noStrike">
                        <a:solidFill>
                          <a:srgbClr val="000000"/>
                        </a:solidFill>
                        <a:effectLst/>
                        <a:latin typeface="Verdana" panose="020B0604030504040204" pitchFamily="34" charset="0"/>
                      </a:endParaRPr>
                    </a:p>
                  </a:txBody>
                  <a:tcPr marL="9525" marR="9525" marT="9525" marB="0" anchor="b"/>
                </a:tc>
              </a:tr>
              <a:tr h="192021">
                <a:tc>
                  <a:txBody>
                    <a:bodyPr/>
                    <a:lstStyle/>
                    <a:p>
                      <a:pPr algn="r" fontAlgn="b"/>
                      <a:r>
                        <a:rPr lang="es-PE" sz="1400" u="none" strike="noStrike" dirty="0" err="1" smtClean="0">
                          <a:effectLst/>
                        </a:rPr>
                        <a:t>EEdia</a:t>
                      </a:r>
                      <a:r>
                        <a:rPr lang="es-PE" sz="1400" u="none" strike="noStrike" dirty="0" smtClean="0">
                          <a:effectLst/>
                        </a:rPr>
                        <a:t>-carril =</a:t>
                      </a:r>
                      <a:endParaRPr lang="es-PE" sz="1400" b="1" i="0" u="none" strike="noStrike" dirty="0">
                        <a:solidFill>
                          <a:srgbClr val="000000"/>
                        </a:solidFill>
                        <a:effectLst/>
                        <a:latin typeface="Verdana" panose="020B0604030504040204" pitchFamily="34" charset="0"/>
                      </a:endParaRPr>
                    </a:p>
                  </a:txBody>
                  <a:tcPr marL="9525" marR="9525" marT="9525" marB="0" anchor="b"/>
                </a:tc>
                <a:tc>
                  <a:txBody>
                    <a:bodyPr/>
                    <a:lstStyle/>
                    <a:p>
                      <a:pPr algn="r" fontAlgn="b"/>
                      <a:r>
                        <a:rPr lang="es-PE" sz="1400" u="none" strike="noStrike">
                          <a:effectLst/>
                        </a:rPr>
                        <a:t>9.007</a:t>
                      </a:r>
                      <a:endParaRPr lang="es-PE" sz="1400" b="1" i="0" u="none" strike="noStrike">
                        <a:solidFill>
                          <a:srgbClr val="000000"/>
                        </a:solidFill>
                        <a:effectLst/>
                        <a:latin typeface="Verdana" panose="020B0604030504040204" pitchFamily="34" charset="0"/>
                      </a:endParaRPr>
                    </a:p>
                  </a:txBody>
                  <a:tcPr marL="9525" marR="9525" marT="9525" marB="0" anchor="b"/>
                </a:tc>
              </a:tr>
              <a:tr h="192021">
                <a:tc>
                  <a:txBody>
                    <a:bodyPr/>
                    <a:lstStyle/>
                    <a:p>
                      <a:pPr algn="r" fontAlgn="b"/>
                      <a:endParaRPr lang="es-PE" sz="1400" b="0" i="0" u="none" strike="noStrike" dirty="0">
                        <a:solidFill>
                          <a:srgbClr val="000000"/>
                        </a:solidFill>
                        <a:effectLst/>
                        <a:latin typeface="Verdana" panose="020B0604030504040204" pitchFamily="34" charset="0"/>
                      </a:endParaRPr>
                    </a:p>
                  </a:txBody>
                  <a:tcPr marL="9525" marR="9525" marT="9525" marB="0" anchor="b"/>
                </a:tc>
                <a:tc>
                  <a:txBody>
                    <a:bodyPr/>
                    <a:lstStyle/>
                    <a:p>
                      <a:pPr algn="l" fontAlgn="b"/>
                      <a:endParaRPr lang="es-PE" sz="1400" b="0" i="0" u="none" strike="noStrike" dirty="0">
                        <a:solidFill>
                          <a:srgbClr val="000000"/>
                        </a:solidFill>
                        <a:effectLst/>
                        <a:latin typeface="Verdana" panose="020B0604030504040204" pitchFamily="34" charset="0"/>
                      </a:endParaRPr>
                    </a:p>
                  </a:txBody>
                  <a:tcPr marL="9525" marR="9525" marT="9525" marB="0" anchor="b"/>
                </a:tc>
              </a:tr>
              <a:tr h="192021">
                <a:tc>
                  <a:txBody>
                    <a:bodyPr/>
                    <a:lstStyle/>
                    <a:p>
                      <a:pPr algn="r" fontAlgn="b"/>
                      <a:r>
                        <a:rPr lang="es-PE" sz="1400" u="none" strike="noStrike" dirty="0" smtClean="0">
                          <a:effectLst/>
                        </a:rPr>
                        <a:t>r =</a:t>
                      </a:r>
                      <a:endParaRPr lang="es-PE" sz="1400" b="0" i="0" u="none" strike="noStrike" dirty="0">
                        <a:solidFill>
                          <a:srgbClr val="000000"/>
                        </a:solidFill>
                        <a:effectLst/>
                        <a:latin typeface="Verdana" panose="020B0604030504040204" pitchFamily="34" charset="0"/>
                      </a:endParaRPr>
                    </a:p>
                  </a:txBody>
                  <a:tcPr marL="9525" marR="9525" marT="9525" marB="0" anchor="b"/>
                </a:tc>
                <a:tc>
                  <a:txBody>
                    <a:bodyPr/>
                    <a:lstStyle/>
                    <a:p>
                      <a:pPr algn="r" fontAlgn="b"/>
                      <a:r>
                        <a:rPr lang="es-PE" sz="1400" u="none" strike="noStrike">
                          <a:effectLst/>
                        </a:rPr>
                        <a:t>2%</a:t>
                      </a:r>
                      <a:endParaRPr lang="es-PE" sz="1400" b="0" i="0" u="none" strike="noStrike">
                        <a:solidFill>
                          <a:srgbClr val="000000"/>
                        </a:solidFill>
                        <a:effectLst/>
                        <a:latin typeface="Verdana" panose="020B0604030504040204" pitchFamily="34" charset="0"/>
                      </a:endParaRPr>
                    </a:p>
                  </a:txBody>
                  <a:tcPr marL="9525" marR="9525" marT="9525" marB="0" anchor="b"/>
                </a:tc>
              </a:tr>
              <a:tr h="192021">
                <a:tc>
                  <a:txBody>
                    <a:bodyPr/>
                    <a:lstStyle/>
                    <a:p>
                      <a:pPr algn="r" fontAlgn="b"/>
                      <a:r>
                        <a:rPr lang="es-PE" sz="1400" u="none" strike="noStrike" dirty="0" smtClean="0">
                          <a:effectLst/>
                        </a:rPr>
                        <a:t>n =</a:t>
                      </a:r>
                      <a:endParaRPr lang="es-PE" sz="1400" b="0" i="0" u="none" strike="noStrike" dirty="0">
                        <a:solidFill>
                          <a:srgbClr val="000000"/>
                        </a:solidFill>
                        <a:effectLst/>
                        <a:latin typeface="Verdana" panose="020B0604030504040204" pitchFamily="34" charset="0"/>
                      </a:endParaRPr>
                    </a:p>
                  </a:txBody>
                  <a:tcPr marL="9525" marR="9525" marT="9525" marB="0" anchor="b"/>
                </a:tc>
                <a:tc>
                  <a:txBody>
                    <a:bodyPr/>
                    <a:lstStyle/>
                    <a:p>
                      <a:pPr algn="r" fontAlgn="b"/>
                      <a:r>
                        <a:rPr lang="es-PE" sz="1400" u="none" strike="noStrike">
                          <a:effectLst/>
                        </a:rPr>
                        <a:t>10</a:t>
                      </a:r>
                      <a:endParaRPr lang="es-PE" sz="1400" b="0" i="0" u="none" strike="noStrike">
                        <a:solidFill>
                          <a:srgbClr val="000000"/>
                        </a:solidFill>
                        <a:effectLst/>
                        <a:latin typeface="Verdana" panose="020B0604030504040204" pitchFamily="34" charset="0"/>
                      </a:endParaRPr>
                    </a:p>
                  </a:txBody>
                  <a:tcPr marL="9525" marR="9525" marT="9525" marB="0" anchor="b"/>
                </a:tc>
              </a:tr>
              <a:tr h="192021">
                <a:tc>
                  <a:txBody>
                    <a:bodyPr/>
                    <a:lstStyle/>
                    <a:p>
                      <a:pPr algn="r" fontAlgn="b"/>
                      <a:r>
                        <a:rPr lang="es-PE" sz="1400" u="none" strike="noStrike" dirty="0" err="1" smtClean="0">
                          <a:effectLst/>
                        </a:rPr>
                        <a:t>Fca</a:t>
                      </a:r>
                      <a:r>
                        <a:rPr lang="es-PE" sz="1400" u="none" strike="noStrike" dirty="0" smtClean="0">
                          <a:effectLst/>
                        </a:rPr>
                        <a:t> =</a:t>
                      </a:r>
                      <a:endParaRPr lang="es-PE" sz="1400" b="1" i="0" u="none" strike="noStrike" dirty="0">
                        <a:solidFill>
                          <a:srgbClr val="000000"/>
                        </a:solidFill>
                        <a:effectLst/>
                        <a:latin typeface="Verdana" panose="020B0604030504040204" pitchFamily="34" charset="0"/>
                      </a:endParaRPr>
                    </a:p>
                  </a:txBody>
                  <a:tcPr marL="9525" marR="9525" marT="9525" marB="0" anchor="b"/>
                </a:tc>
                <a:tc>
                  <a:txBody>
                    <a:bodyPr/>
                    <a:lstStyle/>
                    <a:p>
                      <a:pPr algn="r" fontAlgn="b"/>
                      <a:r>
                        <a:rPr lang="es-PE" sz="1400" u="none" strike="noStrike">
                          <a:effectLst/>
                        </a:rPr>
                        <a:t>10.950</a:t>
                      </a:r>
                      <a:endParaRPr lang="es-PE" sz="1400" b="1" i="0" u="none" strike="noStrike">
                        <a:solidFill>
                          <a:srgbClr val="000000"/>
                        </a:solidFill>
                        <a:effectLst/>
                        <a:latin typeface="Verdana" panose="020B0604030504040204" pitchFamily="34" charset="0"/>
                      </a:endParaRPr>
                    </a:p>
                  </a:txBody>
                  <a:tcPr marL="9525" marR="9525" marT="9525" marB="0" anchor="b"/>
                </a:tc>
              </a:tr>
              <a:tr h="192021">
                <a:tc>
                  <a:txBody>
                    <a:bodyPr/>
                    <a:lstStyle/>
                    <a:p>
                      <a:pPr algn="r" fontAlgn="b"/>
                      <a:endParaRPr lang="es-PE" sz="1400" b="0" i="0" u="none" strike="noStrike" dirty="0">
                        <a:solidFill>
                          <a:srgbClr val="000000"/>
                        </a:solidFill>
                        <a:effectLst/>
                        <a:latin typeface="Verdana" panose="020B0604030504040204" pitchFamily="34" charset="0"/>
                      </a:endParaRPr>
                    </a:p>
                  </a:txBody>
                  <a:tcPr marL="9525" marR="9525" marT="9525" marB="0" anchor="b"/>
                </a:tc>
                <a:tc>
                  <a:txBody>
                    <a:bodyPr/>
                    <a:lstStyle/>
                    <a:p>
                      <a:pPr algn="l" fontAlgn="b"/>
                      <a:endParaRPr lang="es-PE" sz="1400" b="0" i="0" u="none" strike="noStrike">
                        <a:solidFill>
                          <a:srgbClr val="000000"/>
                        </a:solidFill>
                        <a:effectLst/>
                        <a:latin typeface="Verdana" panose="020B0604030504040204" pitchFamily="34" charset="0"/>
                      </a:endParaRPr>
                    </a:p>
                  </a:txBody>
                  <a:tcPr marL="9525" marR="9525" marT="9525" marB="0" anchor="b"/>
                </a:tc>
              </a:tr>
              <a:tr h="192021">
                <a:tc>
                  <a:txBody>
                    <a:bodyPr/>
                    <a:lstStyle/>
                    <a:p>
                      <a:pPr algn="r" fontAlgn="b"/>
                      <a:r>
                        <a:rPr lang="es-PE" sz="1400" b="1" u="none" strike="noStrike" dirty="0" err="1">
                          <a:effectLst/>
                        </a:rPr>
                        <a:t>Nrep</a:t>
                      </a:r>
                      <a:r>
                        <a:rPr lang="es-PE" sz="1400" b="1" u="none" strike="noStrike" dirty="0">
                          <a:effectLst/>
                        </a:rPr>
                        <a:t> de </a:t>
                      </a:r>
                      <a:r>
                        <a:rPr lang="es-PE" sz="1400" b="1" u="none" strike="noStrike" dirty="0" smtClean="0">
                          <a:effectLst/>
                        </a:rPr>
                        <a:t>EE8.2tn =</a:t>
                      </a:r>
                      <a:endParaRPr lang="es-PE" sz="1400" b="1" i="0" u="none" strike="noStrike" dirty="0">
                        <a:solidFill>
                          <a:srgbClr val="000000"/>
                        </a:solidFill>
                        <a:effectLst/>
                        <a:latin typeface="Verdana" panose="020B0604030504040204" pitchFamily="34" charset="0"/>
                      </a:endParaRPr>
                    </a:p>
                  </a:txBody>
                  <a:tcPr marL="9525" marR="9525" marT="9525" marB="0" anchor="b"/>
                </a:tc>
                <a:tc>
                  <a:txBody>
                    <a:bodyPr/>
                    <a:lstStyle/>
                    <a:p>
                      <a:pPr algn="r" fontAlgn="b"/>
                      <a:r>
                        <a:rPr lang="es-PE" sz="1400" b="1" u="none" strike="noStrike" dirty="0">
                          <a:effectLst/>
                        </a:rPr>
                        <a:t>35999.0</a:t>
                      </a:r>
                      <a:endParaRPr lang="es-PE" sz="1400" b="1" i="0" u="none" strike="noStrike" dirty="0">
                        <a:solidFill>
                          <a:srgbClr val="000000"/>
                        </a:solidFill>
                        <a:effectLst/>
                        <a:latin typeface="Verdana" panose="020B0604030504040204" pitchFamily="34" charset="0"/>
                      </a:endParaRPr>
                    </a:p>
                  </a:txBody>
                  <a:tcPr marL="9525" marR="9525" marT="9525" marB="0" anchor="b"/>
                </a:tc>
              </a:tr>
            </a:tbl>
          </a:graphicData>
        </a:graphic>
      </p:graphicFrame>
      <p:graphicFrame>
        <p:nvGraphicFramePr>
          <p:cNvPr id="5" name="Tabla 4"/>
          <p:cNvGraphicFramePr>
            <a:graphicFrameLocks noGrp="1"/>
          </p:cNvGraphicFramePr>
          <p:nvPr>
            <p:extLst/>
          </p:nvPr>
        </p:nvGraphicFramePr>
        <p:xfrm>
          <a:off x="4572000" y="2979033"/>
          <a:ext cx="3467100" cy="882015"/>
        </p:xfrm>
        <a:graphic>
          <a:graphicData uri="http://schemas.openxmlformats.org/drawingml/2006/table">
            <a:tbl>
              <a:tblPr>
                <a:tableStyleId>{5C22544A-7EE6-4342-B048-85BDC9FD1C3A}</a:tableStyleId>
              </a:tblPr>
              <a:tblGrid>
                <a:gridCol w="789130"/>
                <a:gridCol w="938082"/>
                <a:gridCol w="760607"/>
                <a:gridCol w="979281"/>
              </a:tblGrid>
              <a:tr h="320537">
                <a:tc>
                  <a:txBody>
                    <a:bodyPr/>
                    <a:lstStyle/>
                    <a:p>
                      <a:pPr algn="ctr" fontAlgn="ctr"/>
                      <a:r>
                        <a:rPr lang="es-PE" sz="1400" u="none" strike="noStrike" dirty="0" smtClean="0">
                          <a:effectLst/>
                        </a:rPr>
                        <a:t>Camión </a:t>
                      </a:r>
                      <a:r>
                        <a:rPr lang="es-PE" sz="1400" u="none" strike="noStrike" dirty="0">
                          <a:effectLst/>
                        </a:rPr>
                        <a:t>C2</a:t>
                      </a:r>
                      <a:endParaRPr lang="es-PE"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PE" sz="1400" u="none" strike="noStrike" dirty="0">
                          <a:effectLst/>
                        </a:rPr>
                        <a:t>Peso por Eje</a:t>
                      </a:r>
                      <a:endParaRPr lang="es-PE"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s-PE" sz="1400" u="none" strike="noStrike">
                          <a:effectLst/>
                        </a:rPr>
                        <a:t>Factor EE</a:t>
                      </a:r>
                      <a:endParaRPr lang="es-PE"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PE" sz="1400" u="none" strike="noStrike">
                          <a:effectLst/>
                        </a:rPr>
                        <a:t>Factor Camión</a:t>
                      </a:r>
                      <a:endParaRPr lang="es-PE" sz="1400" b="0" i="0" u="none" strike="noStrike">
                        <a:solidFill>
                          <a:srgbClr val="000000"/>
                        </a:solidFill>
                        <a:effectLst/>
                        <a:latin typeface="Calibri" panose="020F0502020204030204" pitchFamily="34" charset="0"/>
                      </a:endParaRPr>
                    </a:p>
                  </a:txBody>
                  <a:tcPr marL="9525" marR="9525" marT="9525" marB="0" anchor="ctr"/>
                </a:tc>
              </a:tr>
              <a:tr h="163768">
                <a:tc>
                  <a:txBody>
                    <a:bodyPr/>
                    <a:lstStyle/>
                    <a:p>
                      <a:pPr algn="ctr" fontAlgn="ctr"/>
                      <a:r>
                        <a:rPr lang="es-PE" sz="1400" u="none" strike="noStrike">
                          <a:effectLst/>
                        </a:rPr>
                        <a:t>E1=</a:t>
                      </a:r>
                      <a:endParaRPr lang="es-PE"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PE" sz="1400" u="none" strike="noStrike">
                          <a:effectLst/>
                        </a:rPr>
                        <a:t>7</a:t>
                      </a:r>
                      <a:endParaRPr lang="es-PE"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PE" sz="1400" u="none" strike="noStrike">
                          <a:effectLst/>
                        </a:rPr>
                        <a:t>1.265</a:t>
                      </a:r>
                      <a:endParaRPr lang="es-PE" sz="1400" b="0" i="0" u="none" strike="noStrike">
                        <a:solidFill>
                          <a:srgbClr val="000000"/>
                        </a:solidFill>
                        <a:effectLst/>
                        <a:latin typeface="Calibri" panose="020F0502020204030204" pitchFamily="34" charset="0"/>
                      </a:endParaRPr>
                    </a:p>
                  </a:txBody>
                  <a:tcPr marL="9525" marR="9525" marT="9525" marB="0" anchor="ctr"/>
                </a:tc>
                <a:tc rowSpan="2">
                  <a:txBody>
                    <a:bodyPr/>
                    <a:lstStyle/>
                    <a:p>
                      <a:pPr algn="ctr" fontAlgn="ctr"/>
                      <a:r>
                        <a:rPr lang="es-PE" sz="1400" u="none" strike="noStrike">
                          <a:effectLst/>
                        </a:rPr>
                        <a:t>4.504</a:t>
                      </a:r>
                      <a:endParaRPr lang="es-PE" sz="1400" b="0" i="0" u="none" strike="noStrike">
                        <a:solidFill>
                          <a:srgbClr val="000000"/>
                        </a:solidFill>
                        <a:effectLst/>
                        <a:latin typeface="Calibri" panose="020F0502020204030204" pitchFamily="34" charset="0"/>
                      </a:endParaRPr>
                    </a:p>
                  </a:txBody>
                  <a:tcPr marL="9525" marR="9525" marT="9525" marB="0" anchor="ctr"/>
                </a:tc>
              </a:tr>
              <a:tr h="163768">
                <a:tc>
                  <a:txBody>
                    <a:bodyPr/>
                    <a:lstStyle/>
                    <a:p>
                      <a:pPr algn="ctr" fontAlgn="ctr"/>
                      <a:r>
                        <a:rPr lang="es-PE" sz="1400" u="none" strike="noStrike">
                          <a:effectLst/>
                        </a:rPr>
                        <a:t>E2=</a:t>
                      </a:r>
                      <a:endParaRPr lang="es-PE"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PE" sz="1400" u="none" strike="noStrike">
                          <a:effectLst/>
                        </a:rPr>
                        <a:t>11</a:t>
                      </a:r>
                      <a:endParaRPr lang="es-PE"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PE" sz="1400" u="none" strike="noStrike" dirty="0">
                          <a:effectLst/>
                        </a:rPr>
                        <a:t>3.238</a:t>
                      </a:r>
                      <a:endParaRPr lang="es-PE" sz="1400" b="0" i="0" u="none" strike="noStrike" dirty="0">
                        <a:solidFill>
                          <a:srgbClr val="000000"/>
                        </a:solidFill>
                        <a:effectLst/>
                        <a:latin typeface="Calibri" panose="020F0502020204030204" pitchFamily="34" charset="0"/>
                      </a:endParaRPr>
                    </a:p>
                  </a:txBody>
                  <a:tcPr marL="9525" marR="9525" marT="9525" marB="0" anchor="ctr"/>
                </a:tc>
                <a:tc vMerge="1">
                  <a:txBody>
                    <a:bodyPr/>
                    <a:lstStyle/>
                    <a:p>
                      <a:endParaRPr lang="es-PE"/>
                    </a:p>
                  </a:txBody>
                  <a:tcPr/>
                </a:tc>
              </a:tr>
            </a:tbl>
          </a:graphicData>
        </a:graphic>
      </p:graphicFrame>
      <p:sp>
        <p:nvSpPr>
          <p:cNvPr id="10" name="1 Título"/>
          <p:cNvSpPr>
            <a:spLocks noGrp="1"/>
          </p:cNvSpPr>
          <p:nvPr>
            <p:ph type="title"/>
          </p:nvPr>
        </p:nvSpPr>
        <p:spPr>
          <a:xfrm>
            <a:off x="457200" y="188640"/>
            <a:ext cx="7355160" cy="453157"/>
          </a:xfrm>
        </p:spPr>
        <p:txBody>
          <a:bodyPr>
            <a:noAutofit/>
          </a:bodyPr>
          <a:lstStyle/>
          <a:p>
            <a:pPr>
              <a:defRPr/>
            </a:pPr>
            <a:r>
              <a:rPr lang="es-ES_tradnl" sz="1800" b="1" dirty="0" smtClean="0">
                <a:solidFill>
                  <a:srgbClr val="33CCCC"/>
                </a:solidFill>
                <a:latin typeface="Arial cuerpo"/>
                <a:ea typeface="+mn-ea"/>
                <a:cs typeface="+mn-cs"/>
              </a:rPr>
              <a:t>4.3.1. CÁLCULO</a:t>
            </a:r>
            <a:r>
              <a:rPr lang="es-ES_tradnl" sz="1800" b="1" dirty="0">
                <a:solidFill>
                  <a:srgbClr val="33CCCC"/>
                </a:solidFill>
                <a:latin typeface="Arial cuerpo"/>
              </a:rPr>
              <a:t> </a:t>
            </a:r>
            <a:r>
              <a:rPr lang="es-ES_tradnl" sz="1800" b="1" dirty="0">
                <a:solidFill>
                  <a:srgbClr val="33CCCC"/>
                </a:solidFill>
                <a:latin typeface="Arial cuerpo"/>
                <a:ea typeface="+mn-ea"/>
                <a:cs typeface="+mn-cs"/>
              </a:rPr>
              <a:t>DE</a:t>
            </a:r>
            <a:r>
              <a:rPr lang="es-ES_tradnl" sz="1800" b="1" dirty="0" smtClean="0">
                <a:solidFill>
                  <a:srgbClr val="33CCCC"/>
                </a:solidFill>
                <a:latin typeface="Arial cuerpo"/>
              </a:rPr>
              <a:t> </a:t>
            </a:r>
            <a:r>
              <a:rPr lang="es-ES_tradnl" sz="1800" b="1" dirty="0" smtClean="0">
                <a:solidFill>
                  <a:srgbClr val="33CCCC"/>
                </a:solidFill>
                <a:latin typeface="Arial cuerpo"/>
                <a:ea typeface="+mn-ea"/>
                <a:cs typeface="+mn-cs"/>
              </a:rPr>
              <a:t>ESPESOR DE AFIRMADO</a:t>
            </a:r>
            <a:endParaRPr lang="es-PE" sz="1800" b="1" dirty="0" smtClean="0">
              <a:solidFill>
                <a:srgbClr val="33CCCC"/>
              </a:solidFill>
              <a:latin typeface="Arial cuerpo"/>
              <a:ea typeface="+mn-ea"/>
              <a:cs typeface="+mn-cs"/>
            </a:endParaRPr>
          </a:p>
        </p:txBody>
      </p:sp>
      <p:pic>
        <p:nvPicPr>
          <p:cNvPr id="11" name="1 Imagen"/>
          <p:cNvPicPr>
            <a:picLocks noChangeAspect="1"/>
          </p:cNvPicPr>
          <p:nvPr/>
        </p:nvPicPr>
        <p:blipFill rotWithShape="1">
          <a:blip r:embed="rId2"/>
          <a:srcRect l="12848" t="36338" r="10474" b="55884"/>
          <a:stretch/>
        </p:blipFill>
        <p:spPr>
          <a:xfrm>
            <a:off x="1115616" y="713805"/>
            <a:ext cx="6848709" cy="410939"/>
          </a:xfrm>
          <a:prstGeom prst="rect">
            <a:avLst/>
          </a:prstGeom>
          <a:ln>
            <a:solidFill>
              <a:schemeClr val="tx1"/>
            </a:solidFill>
          </a:ln>
        </p:spPr>
      </p:pic>
      <p:pic>
        <p:nvPicPr>
          <p:cNvPr id="6" name="Imagen 5"/>
          <p:cNvPicPr>
            <a:picLocks noChangeAspect="1"/>
          </p:cNvPicPr>
          <p:nvPr/>
        </p:nvPicPr>
        <p:blipFill rotWithShape="1">
          <a:blip r:embed="rId3"/>
          <a:srcRect l="5172" t="30509" r="6279" b="35235"/>
          <a:stretch/>
        </p:blipFill>
        <p:spPr>
          <a:xfrm>
            <a:off x="3563888" y="1700808"/>
            <a:ext cx="5400600" cy="1174630"/>
          </a:xfrm>
          <a:prstGeom prst="rect">
            <a:avLst/>
          </a:prstGeom>
        </p:spPr>
      </p:pic>
      <p:graphicFrame>
        <p:nvGraphicFramePr>
          <p:cNvPr id="13" name="Tabla 12"/>
          <p:cNvGraphicFramePr>
            <a:graphicFrameLocks noGrp="1"/>
          </p:cNvGraphicFramePr>
          <p:nvPr>
            <p:extLst/>
          </p:nvPr>
        </p:nvGraphicFramePr>
        <p:xfrm>
          <a:off x="1259632" y="4221088"/>
          <a:ext cx="7128790" cy="2332006"/>
        </p:xfrm>
        <a:graphic>
          <a:graphicData uri="http://schemas.openxmlformats.org/drawingml/2006/table">
            <a:tbl>
              <a:tblPr/>
              <a:tblGrid>
                <a:gridCol w="2042753"/>
                <a:gridCol w="1315514"/>
                <a:gridCol w="1208977"/>
                <a:gridCol w="1241401"/>
                <a:gridCol w="1320145"/>
              </a:tblGrid>
              <a:tr h="408492">
                <a:tc>
                  <a:txBody>
                    <a:bodyPr/>
                    <a:lstStyle/>
                    <a:p>
                      <a:pPr algn="ctr" fontAlgn="ctr"/>
                      <a:r>
                        <a:rPr lang="es-PE" sz="1400" b="1" i="0" u="none" strike="noStrike" dirty="0">
                          <a:solidFill>
                            <a:srgbClr val="000000"/>
                          </a:solidFill>
                          <a:effectLst/>
                          <a:latin typeface="Verdana" panose="020B0604030504040204" pitchFamily="34" charset="0"/>
                        </a:rPr>
                        <a:t>TRAMO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PE" sz="1400" b="1" i="0" u="none" strike="noStrike">
                          <a:solidFill>
                            <a:srgbClr val="000000"/>
                          </a:solidFill>
                          <a:effectLst/>
                          <a:latin typeface="Verdana" panose="020B0604030504040204" pitchFamily="34" charset="0"/>
                        </a:rPr>
                        <a:t>CBR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PE" sz="1400" b="1" i="0" u="none" strike="noStrike">
                          <a:solidFill>
                            <a:srgbClr val="000000"/>
                          </a:solidFill>
                          <a:effectLst/>
                          <a:latin typeface="Verdana" panose="020B0604030504040204" pitchFamily="34" charset="0"/>
                        </a:rPr>
                        <a:t>e (mm)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PE" sz="1400" b="1" i="0" u="none" strike="noStrike" dirty="0">
                          <a:solidFill>
                            <a:srgbClr val="000000"/>
                          </a:solidFill>
                          <a:effectLst/>
                          <a:latin typeface="Verdana" panose="020B0604030504040204" pitchFamily="34" charset="0"/>
                        </a:rPr>
                        <a:t>e (cm)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s-PE" sz="1400" b="1" i="0" u="none" strike="noStrike">
                          <a:solidFill>
                            <a:srgbClr val="000000"/>
                          </a:solidFill>
                          <a:effectLst/>
                          <a:latin typeface="Verdana" panose="020B0604030504040204" pitchFamily="34" charset="0"/>
                        </a:rPr>
                        <a:t>e a utilizar (cm)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r>
              <a:tr h="270823">
                <a:tc>
                  <a:txBody>
                    <a:bodyPr/>
                    <a:lstStyle/>
                    <a:p>
                      <a:pPr algn="ctr" fontAlgn="b"/>
                      <a:r>
                        <a:rPr lang="es-PE" sz="1400" b="0" i="0" u="none" strike="noStrike" dirty="0">
                          <a:solidFill>
                            <a:srgbClr val="000000"/>
                          </a:solidFill>
                          <a:effectLst/>
                          <a:latin typeface="Verdana" panose="020B0604030504040204" pitchFamily="34" charset="0"/>
                        </a:rPr>
                        <a:t>0+000 - 3+000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0" i="0" u="none" strike="noStrike">
                          <a:solidFill>
                            <a:srgbClr val="000000"/>
                          </a:solidFill>
                          <a:effectLst/>
                          <a:latin typeface="Verdana" panose="020B0604030504040204" pitchFamily="34" charset="0"/>
                        </a:rPr>
                        <a:t>11.55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0" i="0" u="none" strike="noStrike">
                          <a:solidFill>
                            <a:srgbClr val="000000"/>
                          </a:solidFill>
                          <a:effectLst/>
                          <a:latin typeface="Verdana" panose="020B0604030504040204" pitchFamily="34" charset="0"/>
                        </a:rPr>
                        <a:t>149.32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0" i="0" u="none" strike="noStrike">
                          <a:solidFill>
                            <a:srgbClr val="000000"/>
                          </a:solidFill>
                          <a:effectLst/>
                          <a:latin typeface="Verdana" panose="020B0604030504040204" pitchFamily="34" charset="0"/>
                        </a:rPr>
                        <a:t>14.93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1" i="0" u="none" strike="noStrike">
                          <a:solidFill>
                            <a:srgbClr val="000000"/>
                          </a:solidFill>
                          <a:effectLst/>
                          <a:latin typeface="Verdana" panose="020B0604030504040204" pitchFamily="34" charset="0"/>
                        </a:rPr>
                        <a:t>15.0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tr>
              <a:tr h="270823">
                <a:tc>
                  <a:txBody>
                    <a:bodyPr/>
                    <a:lstStyle/>
                    <a:p>
                      <a:pPr algn="ctr" fontAlgn="b"/>
                      <a:r>
                        <a:rPr lang="es-PE" sz="1400" b="0" i="0" u="none" strike="noStrike" dirty="0">
                          <a:solidFill>
                            <a:srgbClr val="000000"/>
                          </a:solidFill>
                          <a:effectLst/>
                          <a:latin typeface="Verdana" panose="020B0604030504040204" pitchFamily="34" charset="0"/>
                        </a:rPr>
                        <a:t>3+000 - 6+000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0" i="0" u="none" strike="noStrike">
                          <a:solidFill>
                            <a:srgbClr val="000000"/>
                          </a:solidFill>
                          <a:effectLst/>
                          <a:latin typeface="Verdana" panose="020B0604030504040204" pitchFamily="34" charset="0"/>
                        </a:rPr>
                        <a:t>15.20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0" i="0" u="none" strike="noStrike">
                          <a:solidFill>
                            <a:srgbClr val="000000"/>
                          </a:solidFill>
                          <a:effectLst/>
                          <a:latin typeface="Verdana" panose="020B0604030504040204" pitchFamily="34" charset="0"/>
                        </a:rPr>
                        <a:t>125.45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0" i="0" u="none" strike="noStrike">
                          <a:solidFill>
                            <a:srgbClr val="000000"/>
                          </a:solidFill>
                          <a:effectLst/>
                          <a:latin typeface="Verdana" panose="020B0604030504040204" pitchFamily="34" charset="0"/>
                        </a:rPr>
                        <a:t>12.54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1" i="0" u="none" strike="noStrike">
                          <a:solidFill>
                            <a:srgbClr val="000000"/>
                          </a:solidFill>
                          <a:effectLst/>
                          <a:latin typeface="Verdana" panose="020B0604030504040204" pitchFamily="34" charset="0"/>
                        </a:rPr>
                        <a:t>15.0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tr>
              <a:tr h="270823">
                <a:tc>
                  <a:txBody>
                    <a:bodyPr/>
                    <a:lstStyle/>
                    <a:p>
                      <a:pPr algn="ctr" fontAlgn="b"/>
                      <a:r>
                        <a:rPr lang="es-PE" sz="1400" b="0" i="0" u="none" strike="noStrike" dirty="0">
                          <a:solidFill>
                            <a:srgbClr val="000000"/>
                          </a:solidFill>
                          <a:effectLst/>
                          <a:latin typeface="Verdana" panose="020B0604030504040204" pitchFamily="34" charset="0"/>
                        </a:rPr>
                        <a:t>6+000 - 9+000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0" i="0" u="none" strike="noStrike">
                          <a:solidFill>
                            <a:srgbClr val="000000"/>
                          </a:solidFill>
                          <a:effectLst/>
                          <a:latin typeface="Verdana" panose="020B0604030504040204" pitchFamily="34" charset="0"/>
                        </a:rPr>
                        <a:t>12.10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0" i="0" u="none" strike="noStrike" dirty="0">
                          <a:solidFill>
                            <a:srgbClr val="000000"/>
                          </a:solidFill>
                          <a:effectLst/>
                          <a:latin typeface="Verdana" panose="020B0604030504040204" pitchFamily="34" charset="0"/>
                        </a:rPr>
                        <a:t>144.99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0" i="0" u="none" strike="noStrike">
                          <a:solidFill>
                            <a:srgbClr val="000000"/>
                          </a:solidFill>
                          <a:effectLst/>
                          <a:latin typeface="Verdana" panose="020B0604030504040204" pitchFamily="34" charset="0"/>
                        </a:rPr>
                        <a:t>14.50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1" i="0" u="none" strike="noStrike">
                          <a:solidFill>
                            <a:srgbClr val="000000"/>
                          </a:solidFill>
                          <a:effectLst/>
                          <a:latin typeface="Verdana" panose="020B0604030504040204" pitchFamily="34" charset="0"/>
                        </a:rPr>
                        <a:t>15.0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tr>
              <a:tr h="270823">
                <a:tc>
                  <a:txBody>
                    <a:bodyPr/>
                    <a:lstStyle/>
                    <a:p>
                      <a:pPr algn="ctr" fontAlgn="b"/>
                      <a:r>
                        <a:rPr lang="es-PE" sz="1400" b="0" i="0" u="none" strike="noStrike" dirty="0">
                          <a:solidFill>
                            <a:srgbClr val="000000"/>
                          </a:solidFill>
                          <a:effectLst/>
                          <a:latin typeface="Verdana" panose="020B0604030504040204" pitchFamily="34" charset="0"/>
                        </a:rPr>
                        <a:t>9+000 - 12+000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0" i="0" u="none" strike="noStrike" dirty="0">
                          <a:solidFill>
                            <a:srgbClr val="000000"/>
                          </a:solidFill>
                          <a:effectLst/>
                          <a:latin typeface="Verdana" panose="020B0604030504040204" pitchFamily="34" charset="0"/>
                        </a:rPr>
                        <a:t>12.45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0" i="0" u="none" strike="noStrike">
                          <a:solidFill>
                            <a:srgbClr val="000000"/>
                          </a:solidFill>
                          <a:effectLst/>
                          <a:latin typeface="Verdana" panose="020B0604030504040204" pitchFamily="34" charset="0"/>
                        </a:rPr>
                        <a:t>142.39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0" i="0" u="none" strike="noStrike">
                          <a:solidFill>
                            <a:srgbClr val="000000"/>
                          </a:solidFill>
                          <a:effectLst/>
                          <a:latin typeface="Verdana" panose="020B0604030504040204" pitchFamily="34" charset="0"/>
                        </a:rPr>
                        <a:t>14.24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1" i="0" u="none" strike="noStrike">
                          <a:solidFill>
                            <a:srgbClr val="000000"/>
                          </a:solidFill>
                          <a:effectLst/>
                          <a:latin typeface="Verdana" panose="020B0604030504040204" pitchFamily="34" charset="0"/>
                        </a:rPr>
                        <a:t>15.0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tr>
              <a:tr h="270823">
                <a:tc>
                  <a:txBody>
                    <a:bodyPr/>
                    <a:lstStyle/>
                    <a:p>
                      <a:pPr algn="ctr" fontAlgn="b"/>
                      <a:r>
                        <a:rPr lang="es-PE" sz="1400" b="0" i="0" u="none" strike="noStrike">
                          <a:solidFill>
                            <a:srgbClr val="000000"/>
                          </a:solidFill>
                          <a:effectLst/>
                          <a:latin typeface="Verdana" panose="020B0604030504040204" pitchFamily="34" charset="0"/>
                        </a:rPr>
                        <a:t>12+000 - 15+000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0" i="0" u="none" strike="noStrike" dirty="0">
                          <a:solidFill>
                            <a:srgbClr val="000000"/>
                          </a:solidFill>
                          <a:effectLst/>
                          <a:latin typeface="Verdana" panose="020B0604030504040204" pitchFamily="34" charset="0"/>
                        </a:rPr>
                        <a:t>20.55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0" i="0" u="none" strike="noStrike">
                          <a:solidFill>
                            <a:srgbClr val="000000"/>
                          </a:solidFill>
                          <a:effectLst/>
                          <a:latin typeface="Verdana" panose="020B0604030504040204" pitchFamily="34" charset="0"/>
                        </a:rPr>
                        <a:t>103.94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0" i="0" u="none" strike="noStrike">
                          <a:solidFill>
                            <a:srgbClr val="000000"/>
                          </a:solidFill>
                          <a:effectLst/>
                          <a:latin typeface="Verdana" panose="020B0604030504040204" pitchFamily="34" charset="0"/>
                        </a:rPr>
                        <a:t>10.39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1" i="0" u="none" strike="noStrike">
                          <a:solidFill>
                            <a:srgbClr val="000000"/>
                          </a:solidFill>
                          <a:effectLst/>
                          <a:latin typeface="Verdana" panose="020B0604030504040204" pitchFamily="34" charset="0"/>
                        </a:rPr>
                        <a:t>15.0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tr>
              <a:tr h="270823">
                <a:tc>
                  <a:txBody>
                    <a:bodyPr/>
                    <a:lstStyle/>
                    <a:p>
                      <a:pPr algn="ctr" fontAlgn="b"/>
                      <a:r>
                        <a:rPr lang="es-PE" sz="1400" b="0" i="0" u="none" strike="noStrike">
                          <a:solidFill>
                            <a:srgbClr val="000000"/>
                          </a:solidFill>
                          <a:effectLst/>
                          <a:latin typeface="Verdana" panose="020B0604030504040204" pitchFamily="34" charset="0"/>
                        </a:rPr>
                        <a:t>15+000 - 18+000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0" i="0" u="none" strike="noStrike" dirty="0">
                          <a:solidFill>
                            <a:srgbClr val="000000"/>
                          </a:solidFill>
                          <a:effectLst/>
                          <a:latin typeface="Verdana" panose="020B0604030504040204" pitchFamily="34" charset="0"/>
                        </a:rPr>
                        <a:t>18.55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0" i="0" u="none" strike="noStrike" dirty="0">
                          <a:solidFill>
                            <a:srgbClr val="000000"/>
                          </a:solidFill>
                          <a:effectLst/>
                          <a:latin typeface="Verdana" panose="020B0604030504040204" pitchFamily="34" charset="0"/>
                        </a:rPr>
                        <a:t>110.69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0" i="0" u="none" strike="noStrike">
                          <a:solidFill>
                            <a:srgbClr val="000000"/>
                          </a:solidFill>
                          <a:effectLst/>
                          <a:latin typeface="Verdana" panose="020B0604030504040204" pitchFamily="34" charset="0"/>
                        </a:rPr>
                        <a:t>11.07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1" i="0" u="none" strike="noStrike">
                          <a:solidFill>
                            <a:srgbClr val="000000"/>
                          </a:solidFill>
                          <a:effectLst/>
                          <a:latin typeface="Verdana" panose="020B0604030504040204" pitchFamily="34" charset="0"/>
                        </a:rPr>
                        <a:t>15.0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tr>
              <a:tr h="270823">
                <a:tc>
                  <a:txBody>
                    <a:bodyPr/>
                    <a:lstStyle/>
                    <a:p>
                      <a:pPr algn="ctr" fontAlgn="b"/>
                      <a:r>
                        <a:rPr lang="es-PE" sz="1400" b="0" i="0" u="none" strike="noStrike">
                          <a:solidFill>
                            <a:srgbClr val="000000"/>
                          </a:solidFill>
                          <a:effectLst/>
                          <a:latin typeface="Verdana" panose="020B0604030504040204" pitchFamily="34" charset="0"/>
                        </a:rPr>
                        <a:t>18+000 - 18+500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0" i="0" u="none" strike="noStrike">
                          <a:solidFill>
                            <a:srgbClr val="000000"/>
                          </a:solidFill>
                          <a:effectLst/>
                          <a:latin typeface="Verdana" panose="020B0604030504040204" pitchFamily="34" charset="0"/>
                        </a:rPr>
                        <a:t>11.65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0" i="0" u="none" strike="noStrike" dirty="0">
                          <a:solidFill>
                            <a:srgbClr val="000000"/>
                          </a:solidFill>
                          <a:effectLst/>
                          <a:latin typeface="Verdana" panose="020B0604030504040204" pitchFamily="34" charset="0"/>
                        </a:rPr>
                        <a:t>148.51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0" i="0" u="none" strike="noStrike" dirty="0">
                          <a:solidFill>
                            <a:srgbClr val="000000"/>
                          </a:solidFill>
                          <a:effectLst/>
                          <a:latin typeface="Verdana" panose="020B0604030504040204" pitchFamily="34" charset="0"/>
                        </a:rPr>
                        <a:t>14.85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s-PE" sz="1400" b="1" i="0" u="none" strike="noStrike" dirty="0">
                          <a:solidFill>
                            <a:srgbClr val="000000"/>
                          </a:solidFill>
                          <a:effectLst/>
                          <a:latin typeface="Verdana" panose="020B0604030504040204" pitchFamily="34" charset="0"/>
                        </a:rPr>
                        <a:t>15.0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tr>
            </a:tbl>
          </a:graphicData>
        </a:graphic>
      </p:graphicFrame>
      <p:pic>
        <p:nvPicPr>
          <p:cNvPr id="15" name="Imagen 14"/>
          <p:cNvPicPr>
            <a:picLocks noChangeAspect="1"/>
          </p:cNvPicPr>
          <p:nvPr/>
        </p:nvPicPr>
        <p:blipFill rotWithShape="1">
          <a:blip r:embed="rId3"/>
          <a:srcRect l="5172" t="11610" r="6279" b="76035"/>
          <a:stretch/>
        </p:blipFill>
        <p:spPr>
          <a:xfrm>
            <a:off x="3563888" y="1268760"/>
            <a:ext cx="5400600" cy="423664"/>
          </a:xfrm>
          <a:prstGeom prst="rect">
            <a:avLst/>
          </a:prstGeom>
        </p:spPr>
      </p:pic>
    </p:spTree>
    <p:extLst>
      <p:ext uri="{BB962C8B-B14F-4D97-AF65-F5344CB8AC3E}">
        <p14:creationId xmlns:p14="http://schemas.microsoft.com/office/powerpoint/2010/main" val="3437562798"/>
      </p:ext>
    </p:extLst>
  </p:cSld>
  <p:clrMapOvr>
    <a:masterClrMapping/>
  </p:clrMapOvr>
  <p:transition spd="slow">
    <p:split orient="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755576" y="5520494"/>
            <a:ext cx="2515432" cy="584775"/>
          </a:xfrm>
          <a:prstGeom prst="rect">
            <a:avLst/>
          </a:prstGeom>
        </p:spPr>
        <p:txBody>
          <a:bodyPr wrap="none">
            <a:spAutoFit/>
          </a:bodyPr>
          <a:lstStyle/>
          <a:p>
            <a:pPr lvl="1">
              <a:defRPr/>
            </a:pPr>
            <a:r>
              <a:rPr lang="es-ES" sz="3200" u="sng" dirty="0">
                <a:solidFill>
                  <a:srgbClr val="FFC000"/>
                </a:solidFill>
                <a:latin typeface="Arial Black" panose="020B0A04020102020204" pitchFamily="34" charset="0"/>
                <a:ea typeface="+mj-ea"/>
                <a:cs typeface="+mj-cs"/>
              </a:rPr>
              <a:t>PLANOS</a:t>
            </a:r>
            <a:endParaRPr lang="es-PE" sz="3200" u="sng" dirty="0">
              <a:solidFill>
                <a:srgbClr val="FFC000"/>
              </a:solidFill>
              <a:latin typeface="Arial Black" panose="020B0A04020102020204" pitchFamily="34" charset="0"/>
              <a:ea typeface="+mj-ea"/>
              <a:cs typeface="+mj-cs"/>
            </a:endParaRPr>
          </a:p>
        </p:txBody>
      </p:sp>
      <p:sp>
        <p:nvSpPr>
          <p:cNvPr id="11" name="2 Marcador de contenido"/>
          <p:cNvSpPr txBox="1">
            <a:spLocks/>
          </p:cNvSpPr>
          <p:nvPr/>
        </p:nvSpPr>
        <p:spPr>
          <a:xfrm>
            <a:off x="4139953" y="5102763"/>
            <a:ext cx="4392488" cy="149459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fontAlgn="auto">
              <a:lnSpc>
                <a:spcPct val="100000"/>
              </a:lnSpc>
              <a:spcAft>
                <a:spcPts val="0"/>
              </a:spcAft>
            </a:pPr>
            <a:r>
              <a:rPr lang="es-PE" altLang="es-PE" sz="2400" dirty="0" smtClean="0"/>
              <a:t>PLANOS DE PLANTA Y PERFIL</a:t>
            </a:r>
          </a:p>
          <a:p>
            <a:pPr fontAlgn="auto">
              <a:lnSpc>
                <a:spcPct val="100000"/>
              </a:lnSpc>
              <a:spcAft>
                <a:spcPts val="0"/>
              </a:spcAft>
            </a:pPr>
            <a:r>
              <a:rPr lang="es-PE" altLang="es-PE" sz="2400" dirty="0" smtClean="0"/>
              <a:t>SECCIONES TIPICAS</a:t>
            </a:r>
          </a:p>
          <a:p>
            <a:pPr fontAlgn="auto">
              <a:lnSpc>
                <a:spcPct val="100000"/>
              </a:lnSpc>
              <a:spcAft>
                <a:spcPts val="0"/>
              </a:spcAft>
            </a:pPr>
            <a:r>
              <a:rPr lang="es-PE" altLang="es-PE" sz="2400" dirty="0" smtClean="0"/>
              <a:t>SECCIONES TRANSVERSALES</a:t>
            </a:r>
          </a:p>
        </p:txBody>
      </p:sp>
      <p:pic>
        <p:nvPicPr>
          <p:cNvPr id="3" name="Imagen 2"/>
          <p:cNvPicPr>
            <a:picLocks noChangeAspect="1"/>
          </p:cNvPicPr>
          <p:nvPr/>
        </p:nvPicPr>
        <p:blipFill rotWithShape="1">
          <a:blip r:embed="rId2"/>
          <a:srcRect l="21774" t="23422" r="20668" b="19486"/>
          <a:stretch/>
        </p:blipFill>
        <p:spPr>
          <a:xfrm>
            <a:off x="539552" y="333037"/>
            <a:ext cx="8136904" cy="4176464"/>
          </a:xfrm>
          <a:prstGeom prst="rect">
            <a:avLst/>
          </a:prstGeom>
          <a:ln w="28575">
            <a:solidFill>
              <a:srgbClr val="FF6600"/>
            </a:solidFill>
          </a:ln>
        </p:spPr>
      </p:pic>
    </p:spTree>
  </p:cSld>
  <p:clrMapOvr>
    <a:masterClrMapping/>
  </p:clrMapOvr>
  <p:transition spd="slow">
    <p:split orient="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50560" y="188640"/>
            <a:ext cx="3845376" cy="2880320"/>
          </a:xfrm>
          <a:prstGeom prst="rect">
            <a:avLst/>
          </a:prstGeom>
        </p:spPr>
      </p:pic>
      <p:pic>
        <p:nvPicPr>
          <p:cNvPr id="4" name="Imagen 3"/>
          <p:cNvPicPr>
            <a:picLocks noChangeAspect="1"/>
          </p:cNvPicPr>
          <p:nvPr/>
        </p:nvPicPr>
        <p:blipFill>
          <a:blip r:embed="rId3"/>
          <a:stretch>
            <a:fillRect/>
          </a:stretch>
        </p:blipFill>
        <p:spPr>
          <a:xfrm>
            <a:off x="3995936" y="3212976"/>
            <a:ext cx="4694326" cy="3516213"/>
          </a:xfrm>
          <a:prstGeom prst="rect">
            <a:avLst/>
          </a:prstGeom>
        </p:spPr>
      </p:pic>
    </p:spTree>
    <p:extLst>
      <p:ext uri="{BB962C8B-B14F-4D97-AF65-F5344CB8AC3E}">
        <p14:creationId xmlns:p14="http://schemas.microsoft.com/office/powerpoint/2010/main" val="1049228106"/>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763688" y="620688"/>
            <a:ext cx="5161934" cy="3866468"/>
          </a:xfrm>
          <a:prstGeom prst="rect">
            <a:avLst/>
          </a:prstGeom>
        </p:spPr>
      </p:pic>
    </p:spTree>
    <p:extLst>
      <p:ext uri="{BB962C8B-B14F-4D97-AF65-F5344CB8AC3E}">
        <p14:creationId xmlns:p14="http://schemas.microsoft.com/office/powerpoint/2010/main" val="3011935651"/>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890096" y="548680"/>
            <a:ext cx="4234547" cy="4824536"/>
          </a:xfrm>
          <a:prstGeom prst="rect">
            <a:avLst/>
          </a:prstGeom>
        </p:spPr>
        <p:txBody>
          <a:bodyPr anchor="ctr"/>
          <a:lstStyle/>
          <a:p>
            <a:pPr algn="ctr" fontAlgn="auto">
              <a:spcAft>
                <a:spcPts val="0"/>
              </a:spcAft>
              <a:defRPr/>
            </a:pPr>
            <a:endParaRPr lang="es-ES" sz="3200" u="sng" dirty="0" smtClean="0">
              <a:solidFill>
                <a:srgbClr val="FFFF00"/>
              </a:solidFill>
              <a:latin typeface="Elephant" panose="02020904090505020303" pitchFamily="18" charset="0"/>
              <a:ea typeface="+mj-ea"/>
              <a:cs typeface="+mj-cs"/>
            </a:endParaRPr>
          </a:p>
          <a:p>
            <a:pPr algn="ctr" fontAlgn="auto">
              <a:spcAft>
                <a:spcPts val="0"/>
              </a:spcAft>
              <a:defRPr/>
            </a:pPr>
            <a:endParaRPr lang="es-ES" sz="4000" u="sng" dirty="0">
              <a:solidFill>
                <a:srgbClr val="FF0000"/>
              </a:solidFill>
              <a:latin typeface="Elephant" panose="02020904090505020303" pitchFamily="18" charset="0"/>
              <a:ea typeface="+mj-ea"/>
              <a:cs typeface="+mj-cs"/>
            </a:endParaRPr>
          </a:p>
          <a:p>
            <a:pPr algn="ctr" fontAlgn="auto">
              <a:spcAft>
                <a:spcPts val="0"/>
              </a:spcAft>
              <a:defRPr/>
            </a:pPr>
            <a:r>
              <a:rPr lang="es-ES" sz="4800" dirty="0" smtClean="0">
                <a:solidFill>
                  <a:srgbClr val="FF0000"/>
                </a:solidFill>
                <a:latin typeface="Elephant" panose="02020904090505020303" pitchFamily="18" charset="0"/>
                <a:ea typeface="+mj-ea"/>
                <a:cs typeface="+mj-cs"/>
              </a:rPr>
              <a:t>OBRAS</a:t>
            </a:r>
          </a:p>
          <a:p>
            <a:pPr algn="ctr" fontAlgn="auto">
              <a:spcAft>
                <a:spcPts val="0"/>
              </a:spcAft>
              <a:defRPr/>
            </a:pPr>
            <a:r>
              <a:rPr lang="es-ES" sz="4800" dirty="0" smtClean="0">
                <a:solidFill>
                  <a:srgbClr val="FF0000"/>
                </a:solidFill>
                <a:latin typeface="Elephant" panose="02020904090505020303" pitchFamily="18" charset="0"/>
                <a:ea typeface="+mj-ea"/>
                <a:cs typeface="+mj-cs"/>
              </a:rPr>
              <a:t> DE DRENAJE</a:t>
            </a:r>
            <a:endParaRPr lang="es-ES" sz="4800" dirty="0">
              <a:solidFill>
                <a:srgbClr val="FF0000"/>
              </a:solidFill>
              <a:latin typeface="Elephant" panose="02020904090505020303" pitchFamily="18" charset="0"/>
              <a:ea typeface="+mj-ea"/>
              <a:cs typeface="+mj-cs"/>
            </a:endParaRPr>
          </a:p>
        </p:txBody>
      </p:sp>
      <p:pic>
        <p:nvPicPr>
          <p:cNvPr id="5" name="Imagen 4"/>
          <p:cNvPicPr>
            <a:picLocks noChangeAspect="1"/>
          </p:cNvPicPr>
          <p:nvPr/>
        </p:nvPicPr>
        <p:blipFill>
          <a:blip r:embed="rId2"/>
          <a:stretch>
            <a:fillRect/>
          </a:stretch>
        </p:blipFill>
        <p:spPr>
          <a:xfrm>
            <a:off x="179512" y="548680"/>
            <a:ext cx="4710585" cy="3528392"/>
          </a:xfrm>
          <a:prstGeom prst="rect">
            <a:avLst/>
          </a:prstGeom>
        </p:spPr>
      </p:pic>
      <p:pic>
        <p:nvPicPr>
          <p:cNvPr id="6" name="Imagen 5"/>
          <p:cNvPicPr>
            <a:picLocks noChangeAspect="1"/>
          </p:cNvPicPr>
          <p:nvPr/>
        </p:nvPicPr>
        <p:blipFill>
          <a:blip r:embed="rId3"/>
          <a:stretch>
            <a:fillRect/>
          </a:stretch>
        </p:blipFill>
        <p:spPr>
          <a:xfrm>
            <a:off x="0" y="4239120"/>
            <a:ext cx="5184576" cy="2592288"/>
          </a:xfrm>
          <a:prstGeom prst="rect">
            <a:avLst/>
          </a:prstGeom>
        </p:spPr>
      </p:pic>
    </p:spTree>
    <p:extLst>
      <p:ext uri="{BB962C8B-B14F-4D97-AF65-F5344CB8AC3E}">
        <p14:creationId xmlns:p14="http://schemas.microsoft.com/office/powerpoint/2010/main" val="1206812326"/>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28625" y="370681"/>
            <a:ext cx="8229600" cy="610047"/>
          </a:xfrm>
          <a:prstGeom prst="rect">
            <a:avLst/>
          </a:prstGeom>
        </p:spPr>
        <p:txBody>
          <a:bodyPr anchor="ctr"/>
          <a:lstStyle/>
          <a:p>
            <a:pPr algn="ctr" fontAlgn="auto">
              <a:spcAft>
                <a:spcPts val="0"/>
              </a:spcAft>
              <a:defRPr/>
            </a:pPr>
            <a:r>
              <a:rPr lang="es-ES" sz="2800" u="sng" dirty="0" smtClean="0">
                <a:solidFill>
                  <a:srgbClr val="33CCCC"/>
                </a:solidFill>
                <a:latin typeface="Elephant" panose="02020904090505020303" pitchFamily="18" charset="0"/>
                <a:ea typeface="+mj-ea"/>
                <a:cs typeface="+mj-cs"/>
              </a:rPr>
              <a:t>JUSTIFICACIÓN E IMPORTANCIA</a:t>
            </a:r>
            <a:endParaRPr lang="es-ES" sz="2800" u="sng" dirty="0">
              <a:solidFill>
                <a:srgbClr val="33CCCC"/>
              </a:solidFill>
              <a:latin typeface="Elephant" panose="02020904090505020303" pitchFamily="18" charset="0"/>
              <a:ea typeface="+mj-ea"/>
              <a:cs typeface="+mj-cs"/>
            </a:endParaRPr>
          </a:p>
        </p:txBody>
      </p:sp>
      <p:sp>
        <p:nvSpPr>
          <p:cNvPr id="3" name="4 Rectángulo"/>
          <p:cNvSpPr>
            <a:spLocks noChangeArrowheads="1"/>
          </p:cNvSpPr>
          <p:nvPr/>
        </p:nvSpPr>
        <p:spPr bwMode="auto">
          <a:xfrm>
            <a:off x="428624" y="1279788"/>
            <a:ext cx="8229601"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just"/>
            <a:r>
              <a:rPr lang="es-PE" sz="2400" b="1" i="1" dirty="0"/>
              <a:t>¿POR QUÉ?</a:t>
            </a:r>
            <a:endParaRPr lang="es-PE" sz="2400" dirty="0"/>
          </a:p>
          <a:p>
            <a:pPr algn="just"/>
            <a:r>
              <a:rPr lang="es-PE" sz="2400" dirty="0"/>
              <a:t>se encuentra en un estado crítico, presentando baches a lo largo de su recorrido  y zonas intransitables que se agravan en épocas de lluvias. Pese a ello esta carretera no cuenta con un Estudio Definitivo.</a:t>
            </a:r>
          </a:p>
          <a:p>
            <a:pPr algn="just"/>
            <a:r>
              <a:rPr lang="es-PE" sz="2200" dirty="0" smtClean="0">
                <a:latin typeface="Arial Narrow" pitchFamily="34" charset="0"/>
              </a:rPr>
              <a:t>.</a:t>
            </a:r>
            <a:endParaRPr lang="es-PE" sz="2200" dirty="0" smtClean="0">
              <a:latin typeface="Arial Narrow" pitchFamily="34" charset="0"/>
            </a:endParaRPr>
          </a:p>
          <a:p>
            <a:pPr algn="just"/>
            <a:endParaRPr lang="es-PE" sz="2200" dirty="0" smtClean="0">
              <a:latin typeface="Arial Narrow" pitchFamily="34" charset="0"/>
            </a:endParaRPr>
          </a:p>
          <a:p>
            <a:pPr lvl="0" algn="just"/>
            <a:r>
              <a:rPr lang="es-PE" sz="2400" b="1" i="1" dirty="0"/>
              <a:t>¿PARA QUÉ?</a:t>
            </a:r>
            <a:endParaRPr lang="es-PE" sz="2400" dirty="0"/>
          </a:p>
          <a:p>
            <a:r>
              <a:rPr lang="es-PE" sz="2400" dirty="0"/>
              <a:t>Para mejorar la interconexión de los caseríos del distrito de </a:t>
            </a:r>
            <a:r>
              <a:rPr lang="es-PE" sz="2400" dirty="0" err="1"/>
              <a:t>Huarmaca</a:t>
            </a:r>
            <a:r>
              <a:rPr lang="es-PE" sz="2400" dirty="0"/>
              <a:t>, elevando de esta manera el nivel de vida de la población de la zona</a:t>
            </a:r>
          </a:p>
          <a:p>
            <a:pPr algn="just"/>
            <a:endParaRPr lang="es-PE" sz="2200" dirty="0" smtClean="0">
              <a:latin typeface="Arial Narrow" pitchFamily="34" charset="0"/>
            </a:endParaRPr>
          </a:p>
          <a:p>
            <a:pPr algn="just"/>
            <a:endParaRPr lang="es-ES" sz="2200" dirty="0">
              <a:latin typeface="Arial Narrow" pitchFamily="34" charset="0"/>
            </a:endParaRPr>
          </a:p>
        </p:txBody>
      </p:sp>
    </p:spTree>
    <p:extLst>
      <p:ext uri="{BB962C8B-B14F-4D97-AF65-F5344CB8AC3E}">
        <p14:creationId xmlns:p14="http://schemas.microsoft.com/office/powerpoint/2010/main" val="2161849126"/>
      </p:ext>
    </p:extLst>
  </p:cSld>
  <p:clrMapOvr>
    <a:masterClrMapping/>
  </p:clrMapOvr>
  <p:transition spd="slow">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406881" y="332656"/>
            <a:ext cx="5029967" cy="461665"/>
          </a:xfrm>
          <a:prstGeom prst="rect">
            <a:avLst/>
          </a:prstGeom>
        </p:spPr>
        <p:txBody>
          <a:bodyPr wrap="none">
            <a:spAutoFit/>
          </a:bodyPr>
          <a:lstStyle/>
          <a:p>
            <a:pPr marL="285750" lvl="0" indent="-285750">
              <a:buFont typeface="Wingdings" pitchFamily="2" charset="2"/>
              <a:buChar char="ü"/>
            </a:pPr>
            <a:r>
              <a:rPr lang="es-PE" b="1" i="1" dirty="0"/>
              <a:t>ALCANTARILLAS DE </a:t>
            </a:r>
            <a:r>
              <a:rPr lang="es-PE" b="1" i="1" dirty="0" smtClean="0"/>
              <a:t>PASO TIPO MARCO</a:t>
            </a:r>
            <a:endParaRPr lang="es-PE" sz="2400" dirty="0"/>
          </a:p>
        </p:txBody>
      </p:sp>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230" y="1026896"/>
            <a:ext cx="6582300" cy="2114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7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936" y="3553707"/>
            <a:ext cx="5788248" cy="1891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78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248" y="3425487"/>
            <a:ext cx="1584176" cy="2163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0447254"/>
      </p:ext>
    </p:extLst>
  </p:cSld>
  <p:clrMapOvr>
    <a:masterClrMapping/>
  </p:clrMapOvr>
  <p:transition spd="slow">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51520" y="188640"/>
            <a:ext cx="6984776" cy="369332"/>
          </a:xfrm>
          <a:prstGeom prst="rect">
            <a:avLst/>
          </a:prstGeom>
        </p:spPr>
        <p:txBody>
          <a:bodyPr wrap="square">
            <a:spAutoFit/>
          </a:bodyPr>
          <a:lstStyle/>
          <a:p>
            <a:pPr marL="285750" lvl="0" indent="-285750">
              <a:buFont typeface="Wingdings" pitchFamily="2" charset="2"/>
              <a:buChar char="ü"/>
            </a:pPr>
            <a:r>
              <a:rPr lang="es-PE" b="1" i="1" dirty="0" smtClean="0"/>
              <a:t>ALCANTARILLAS </a:t>
            </a:r>
            <a:r>
              <a:rPr lang="es-PE" b="1" i="1" dirty="0"/>
              <a:t>DE </a:t>
            </a:r>
            <a:r>
              <a:rPr lang="es-PE" b="1" i="1" dirty="0" smtClean="0"/>
              <a:t>ALIVIO TIPO TMC D= 24’’ </a:t>
            </a:r>
          </a:p>
        </p:txBody>
      </p:sp>
      <p:pic>
        <p:nvPicPr>
          <p:cNvPr id="5" name="Imagen 4"/>
          <p:cNvPicPr>
            <a:picLocks noChangeAspect="1"/>
          </p:cNvPicPr>
          <p:nvPr/>
        </p:nvPicPr>
        <p:blipFill>
          <a:blip r:embed="rId2"/>
          <a:stretch>
            <a:fillRect/>
          </a:stretch>
        </p:blipFill>
        <p:spPr>
          <a:xfrm>
            <a:off x="1115616" y="692696"/>
            <a:ext cx="6910536" cy="2800152"/>
          </a:xfrm>
          <a:prstGeom prst="rect">
            <a:avLst/>
          </a:prstGeom>
        </p:spPr>
      </p:pic>
      <p:pic>
        <p:nvPicPr>
          <p:cNvPr id="6" name="Imagen 5"/>
          <p:cNvPicPr>
            <a:picLocks noChangeAspect="1"/>
          </p:cNvPicPr>
          <p:nvPr/>
        </p:nvPicPr>
        <p:blipFill>
          <a:blip r:embed="rId3"/>
          <a:stretch>
            <a:fillRect/>
          </a:stretch>
        </p:blipFill>
        <p:spPr>
          <a:xfrm>
            <a:off x="5220072" y="3627572"/>
            <a:ext cx="3382317" cy="2880113"/>
          </a:xfrm>
          <a:prstGeom prst="rect">
            <a:avLst/>
          </a:prstGeom>
        </p:spPr>
      </p:pic>
      <p:pic>
        <p:nvPicPr>
          <p:cNvPr id="7" name="Imagen 6"/>
          <p:cNvPicPr>
            <a:picLocks noChangeAspect="1"/>
          </p:cNvPicPr>
          <p:nvPr/>
        </p:nvPicPr>
        <p:blipFill>
          <a:blip r:embed="rId4"/>
          <a:stretch>
            <a:fillRect/>
          </a:stretch>
        </p:blipFill>
        <p:spPr>
          <a:xfrm>
            <a:off x="238200" y="3987844"/>
            <a:ext cx="4839570" cy="2159567"/>
          </a:xfrm>
          <a:prstGeom prst="rect">
            <a:avLst/>
          </a:prstGeom>
        </p:spPr>
      </p:pic>
    </p:spTree>
    <p:extLst>
      <p:ext uri="{BB962C8B-B14F-4D97-AF65-F5344CB8AC3E}">
        <p14:creationId xmlns:p14="http://schemas.microsoft.com/office/powerpoint/2010/main" val="498163280"/>
      </p:ext>
    </p:extLst>
  </p:cSld>
  <p:clrMapOvr>
    <a:masterClrMapping/>
  </p:clrMapOvr>
  <p:transition spd="slow">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p:cNvSpPr/>
          <p:nvPr/>
        </p:nvSpPr>
        <p:spPr>
          <a:xfrm>
            <a:off x="784980" y="291646"/>
            <a:ext cx="7570744" cy="1015663"/>
          </a:xfrm>
          <a:prstGeom prst="rect">
            <a:avLst/>
          </a:prstGeom>
        </p:spPr>
        <p:txBody>
          <a:bodyPr wrap="square">
            <a:spAutoFit/>
          </a:bodyPr>
          <a:lstStyle/>
          <a:p>
            <a:r>
              <a:rPr lang="es-PE" b="1" cap="all" dirty="0">
                <a:solidFill>
                  <a:prstClr val="white"/>
                </a:solidFill>
              </a:rPr>
              <a:t>B</a:t>
            </a:r>
            <a:r>
              <a:rPr lang="es-PE" b="1" cap="all" dirty="0" smtClean="0">
                <a:solidFill>
                  <a:prstClr val="white"/>
                </a:solidFill>
              </a:rPr>
              <a:t>) Diseño ESTRUCTURAL</a:t>
            </a:r>
            <a:endParaRPr lang="es-PE" sz="2400" dirty="0">
              <a:solidFill>
                <a:prstClr val="white"/>
              </a:solidFill>
            </a:endParaRPr>
          </a:p>
          <a:p>
            <a:r>
              <a:rPr lang="es-PE" dirty="0" smtClean="0">
                <a:solidFill>
                  <a:prstClr val="white"/>
                </a:solidFill>
                <a:latin typeface="Arial Narrow" pitchFamily="34" charset="0"/>
              </a:rPr>
              <a:t>      A </a:t>
            </a:r>
            <a:r>
              <a:rPr lang="es-PE" dirty="0">
                <a:solidFill>
                  <a:prstClr val="white"/>
                </a:solidFill>
                <a:latin typeface="Arial Narrow" pitchFamily="34" charset="0"/>
              </a:rPr>
              <a:t>continuación se presenta </a:t>
            </a:r>
            <a:r>
              <a:rPr lang="es-PE" dirty="0" smtClean="0">
                <a:solidFill>
                  <a:prstClr val="white"/>
                </a:solidFill>
                <a:latin typeface="Arial Narrow" pitchFamily="34" charset="0"/>
              </a:rPr>
              <a:t>el análisis estructural de las  obras de arte calculadas de </a:t>
            </a:r>
          </a:p>
          <a:p>
            <a:r>
              <a:rPr lang="es-PE" dirty="0">
                <a:solidFill>
                  <a:prstClr val="white"/>
                </a:solidFill>
                <a:latin typeface="Arial Narrow" pitchFamily="34" charset="0"/>
              </a:rPr>
              <a:t> </a:t>
            </a:r>
            <a:r>
              <a:rPr lang="es-PE" dirty="0" smtClean="0">
                <a:solidFill>
                  <a:prstClr val="white"/>
                </a:solidFill>
                <a:latin typeface="Arial Narrow" pitchFamily="34" charset="0"/>
              </a:rPr>
              <a:t>    acuerdo al Estudio Hidráulico  realizado, el caudal de diseño fue de 0.8 m</a:t>
            </a:r>
            <a:r>
              <a:rPr lang="es-PE" sz="1400" dirty="0" smtClean="0">
                <a:solidFill>
                  <a:prstClr val="white"/>
                </a:solidFill>
                <a:latin typeface="Arial Narrow" pitchFamily="34" charset="0"/>
              </a:rPr>
              <a:t>3</a:t>
            </a:r>
            <a:r>
              <a:rPr lang="es-PE" dirty="0" smtClean="0">
                <a:solidFill>
                  <a:prstClr val="white"/>
                </a:solidFill>
                <a:latin typeface="Arial Narrow" pitchFamily="34" charset="0"/>
              </a:rPr>
              <a:t>/s</a:t>
            </a:r>
          </a:p>
        </p:txBody>
      </p:sp>
      <p:sp>
        <p:nvSpPr>
          <p:cNvPr id="3" name="6 Rectángulo"/>
          <p:cNvSpPr/>
          <p:nvPr/>
        </p:nvSpPr>
        <p:spPr>
          <a:xfrm>
            <a:off x="1135313" y="1307309"/>
            <a:ext cx="5153911" cy="461665"/>
          </a:xfrm>
          <a:prstGeom prst="rect">
            <a:avLst/>
          </a:prstGeom>
        </p:spPr>
        <p:txBody>
          <a:bodyPr wrap="none">
            <a:spAutoFit/>
          </a:bodyPr>
          <a:lstStyle/>
          <a:p>
            <a:pPr marL="285750" indent="-285750">
              <a:buFont typeface="Wingdings" pitchFamily="2" charset="2"/>
              <a:buChar char="v"/>
            </a:pPr>
            <a:r>
              <a:rPr lang="es-PE" b="1" dirty="0" smtClean="0">
                <a:solidFill>
                  <a:prstClr val="white"/>
                </a:solidFill>
              </a:rPr>
              <a:t>ALCANTARILLAS DE ALIVIO TIPO MARCO</a:t>
            </a:r>
            <a:endParaRPr lang="es-PE" sz="2400" dirty="0">
              <a:solidFill>
                <a:prstClr val="white"/>
              </a:solidFill>
            </a:endParaRPr>
          </a:p>
        </p:txBody>
      </p:sp>
      <p:sp>
        <p:nvSpPr>
          <p:cNvPr id="5" name="11 Rectángulo"/>
          <p:cNvSpPr/>
          <p:nvPr/>
        </p:nvSpPr>
        <p:spPr>
          <a:xfrm>
            <a:off x="334858" y="1873733"/>
            <a:ext cx="2924175" cy="307777"/>
          </a:xfrm>
          <a:prstGeom prst="rect">
            <a:avLst/>
          </a:prstGeom>
        </p:spPr>
        <p:txBody>
          <a:bodyPr wrap="square">
            <a:spAutoFit/>
          </a:bodyPr>
          <a:lstStyle/>
          <a:p>
            <a:pPr algn="ctr"/>
            <a:r>
              <a:rPr lang="es-PE" sz="1400" b="1" dirty="0" smtClean="0">
                <a:solidFill>
                  <a:prstClr val="white"/>
                </a:solidFill>
                <a:latin typeface="Arial Narrow" pitchFamily="34" charset="0"/>
              </a:rPr>
              <a:t>DATOS PARA EL CÁLCULO</a:t>
            </a:r>
            <a:endParaRPr lang="es-PE" sz="1400" dirty="0">
              <a:solidFill>
                <a:prstClr val="white"/>
              </a:solidFill>
              <a:latin typeface="Arial Narrow" pitchFamily="34" charset="0"/>
            </a:endParaRPr>
          </a:p>
        </p:txBody>
      </p:sp>
      <p:sp>
        <p:nvSpPr>
          <p:cNvPr id="7" name="13 Rectángulo"/>
          <p:cNvSpPr/>
          <p:nvPr/>
        </p:nvSpPr>
        <p:spPr>
          <a:xfrm>
            <a:off x="192586" y="5797404"/>
            <a:ext cx="1885453" cy="292388"/>
          </a:xfrm>
          <a:prstGeom prst="rect">
            <a:avLst/>
          </a:prstGeom>
        </p:spPr>
        <p:txBody>
          <a:bodyPr wrap="none">
            <a:spAutoFit/>
          </a:bodyPr>
          <a:lstStyle/>
          <a:p>
            <a:pPr algn="just"/>
            <a:r>
              <a:rPr lang="es-ES" sz="1300" b="1" dirty="0">
                <a:solidFill>
                  <a:prstClr val="white"/>
                </a:solidFill>
                <a:latin typeface="Arial Narrow" pitchFamily="34" charset="0"/>
              </a:rPr>
              <a:t>Fuente:</a:t>
            </a:r>
            <a:r>
              <a:rPr lang="es-ES" sz="1300" dirty="0">
                <a:solidFill>
                  <a:prstClr val="white"/>
                </a:solidFill>
                <a:latin typeface="Arial Narrow" pitchFamily="34" charset="0"/>
              </a:rPr>
              <a:t> </a:t>
            </a:r>
            <a:r>
              <a:rPr lang="es-PE" sz="1300" dirty="0" smtClean="0">
                <a:solidFill>
                  <a:prstClr val="white"/>
                </a:solidFill>
                <a:latin typeface="Arial Narrow" pitchFamily="34" charset="0"/>
              </a:rPr>
              <a:t>Elaboración propia.</a:t>
            </a:r>
            <a:endParaRPr lang="es-PE" sz="1300" dirty="0">
              <a:solidFill>
                <a:prstClr val="white"/>
              </a:solidFill>
              <a:latin typeface="Arial Narrow" pitchFamily="34" charset="0"/>
            </a:endParaRPr>
          </a:p>
        </p:txBody>
      </p:sp>
      <p:sp>
        <p:nvSpPr>
          <p:cNvPr id="8" name="14 Rectángulo"/>
          <p:cNvSpPr/>
          <p:nvPr/>
        </p:nvSpPr>
        <p:spPr>
          <a:xfrm>
            <a:off x="4139952" y="5797404"/>
            <a:ext cx="1885453" cy="292388"/>
          </a:xfrm>
          <a:prstGeom prst="rect">
            <a:avLst/>
          </a:prstGeom>
        </p:spPr>
        <p:txBody>
          <a:bodyPr wrap="none">
            <a:spAutoFit/>
          </a:bodyPr>
          <a:lstStyle/>
          <a:p>
            <a:pPr algn="just"/>
            <a:r>
              <a:rPr lang="es-ES" sz="1300" b="1" dirty="0">
                <a:solidFill>
                  <a:prstClr val="white"/>
                </a:solidFill>
                <a:latin typeface="Arial Narrow" pitchFamily="34" charset="0"/>
              </a:rPr>
              <a:t>Fuente:</a:t>
            </a:r>
            <a:r>
              <a:rPr lang="es-ES" sz="1300" dirty="0">
                <a:solidFill>
                  <a:prstClr val="white"/>
                </a:solidFill>
                <a:latin typeface="Arial Narrow" pitchFamily="34" charset="0"/>
              </a:rPr>
              <a:t> </a:t>
            </a:r>
            <a:r>
              <a:rPr lang="es-PE" sz="1300" dirty="0" smtClean="0">
                <a:solidFill>
                  <a:prstClr val="white"/>
                </a:solidFill>
                <a:latin typeface="Arial Narrow" pitchFamily="34" charset="0"/>
              </a:rPr>
              <a:t>Elaboración propia.</a:t>
            </a:r>
            <a:endParaRPr lang="es-PE" sz="1300" dirty="0">
              <a:solidFill>
                <a:prstClr val="white"/>
              </a:solidFill>
              <a:latin typeface="Arial Narrow" pitchFamily="34" charset="0"/>
            </a:endParaRPr>
          </a:p>
        </p:txBody>
      </p:sp>
      <p:sp>
        <p:nvSpPr>
          <p:cNvPr id="9" name="15 Rectángulo"/>
          <p:cNvSpPr/>
          <p:nvPr/>
        </p:nvSpPr>
        <p:spPr>
          <a:xfrm>
            <a:off x="4981073" y="1873734"/>
            <a:ext cx="3374651" cy="307777"/>
          </a:xfrm>
          <a:prstGeom prst="rect">
            <a:avLst/>
          </a:prstGeom>
        </p:spPr>
        <p:txBody>
          <a:bodyPr wrap="square">
            <a:spAutoFit/>
          </a:bodyPr>
          <a:lstStyle/>
          <a:p>
            <a:pPr algn="ctr"/>
            <a:r>
              <a:rPr lang="es-PE" sz="1400" b="1" dirty="0" smtClean="0">
                <a:solidFill>
                  <a:prstClr val="white"/>
                </a:solidFill>
                <a:latin typeface="Arial Narrow" pitchFamily="34" charset="0"/>
              </a:rPr>
              <a:t>SECCIÓN DE ALCANTARILLA DE ALIVIO</a:t>
            </a:r>
            <a:endParaRPr lang="es-PE" sz="1400" dirty="0">
              <a:solidFill>
                <a:prstClr val="white"/>
              </a:solidFill>
              <a:latin typeface="Arial Narrow" pitchFamily="34" charset="0"/>
            </a:endParaRPr>
          </a:p>
        </p:txBody>
      </p:sp>
      <p:pic>
        <p:nvPicPr>
          <p:cNvPr id="10" name="Imagen 9"/>
          <p:cNvPicPr>
            <a:picLocks noChangeAspect="1"/>
          </p:cNvPicPr>
          <p:nvPr/>
        </p:nvPicPr>
        <p:blipFill rotWithShape="1">
          <a:blip r:embed="rId2"/>
          <a:srcRect l="47233" t="52953" r="19561" b="9641"/>
          <a:stretch/>
        </p:blipFill>
        <p:spPr>
          <a:xfrm>
            <a:off x="4139952" y="2286269"/>
            <a:ext cx="4536504" cy="3435602"/>
          </a:xfrm>
          <a:prstGeom prst="rect">
            <a:avLst/>
          </a:prstGeom>
        </p:spPr>
      </p:pic>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l="1559" t="2155" r="1324" b="2099"/>
          <a:stretch/>
        </p:blipFill>
        <p:spPr>
          <a:xfrm>
            <a:off x="251519" y="2276873"/>
            <a:ext cx="3672409" cy="3456384"/>
          </a:xfrm>
          <a:prstGeom prst="rect">
            <a:avLst/>
          </a:prstGeom>
        </p:spPr>
      </p:pic>
    </p:spTree>
    <p:extLst>
      <p:ext uri="{BB962C8B-B14F-4D97-AF65-F5344CB8AC3E}">
        <p14:creationId xmlns:p14="http://schemas.microsoft.com/office/powerpoint/2010/main" val="721724485"/>
      </p:ext>
    </p:extLst>
  </p:cSld>
  <p:clrMapOvr>
    <a:masterClrMapping/>
  </p:clrMapOvr>
  <p:transition spd="slow">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698391" y="250363"/>
            <a:ext cx="1600053" cy="461665"/>
          </a:xfrm>
          <a:prstGeom prst="rect">
            <a:avLst/>
          </a:prstGeom>
        </p:spPr>
        <p:txBody>
          <a:bodyPr wrap="none">
            <a:spAutoFit/>
          </a:bodyPr>
          <a:lstStyle/>
          <a:p>
            <a:pPr algn="ctr">
              <a:defRPr/>
            </a:pPr>
            <a:r>
              <a:rPr lang="es-PE" sz="2400" u="sng" dirty="0" smtClean="0">
                <a:solidFill>
                  <a:srgbClr val="FFC000"/>
                </a:solidFill>
                <a:latin typeface="Arial Black" panose="020B0A04020102020204" pitchFamily="34" charset="0"/>
              </a:rPr>
              <a:t>CUNETA</a:t>
            </a:r>
          </a:p>
        </p:txBody>
      </p:sp>
      <p:pic>
        <p:nvPicPr>
          <p:cNvPr id="10" name="Imagen 9"/>
          <p:cNvPicPr/>
          <p:nvPr/>
        </p:nvPicPr>
        <p:blipFill rotWithShape="1">
          <a:blip r:embed="rId2">
            <a:extLst>
              <a:ext uri="{28A0092B-C50C-407E-A947-70E740481C1C}">
                <a14:useLocalDpi xmlns:a14="http://schemas.microsoft.com/office/drawing/2010/main" val="0"/>
              </a:ext>
            </a:extLst>
          </a:blip>
          <a:srcRect t="9933"/>
          <a:stretch/>
        </p:blipFill>
        <p:spPr bwMode="auto">
          <a:xfrm>
            <a:off x="4644008" y="1184592"/>
            <a:ext cx="4067571" cy="2094062"/>
          </a:xfrm>
          <a:prstGeom prst="rect">
            <a:avLst/>
          </a:prstGeom>
          <a:noFill/>
          <a:ln w="12700">
            <a:solidFill>
              <a:schemeClr val="tx1"/>
            </a:solidFill>
          </a:ln>
          <a:extLst>
            <a:ext uri="{53640926-AAD7-44D8-BBD7-CCE9431645EC}">
              <a14:shadowObscured xmlns:a14="http://schemas.microsoft.com/office/drawing/2010/main"/>
            </a:ext>
          </a:extLst>
        </p:spPr>
      </p:pic>
      <p:sp>
        <p:nvSpPr>
          <p:cNvPr id="11" name="4 Rectángulo"/>
          <p:cNvSpPr/>
          <p:nvPr/>
        </p:nvSpPr>
        <p:spPr>
          <a:xfrm>
            <a:off x="457200" y="4520858"/>
            <a:ext cx="3238900" cy="461665"/>
          </a:xfrm>
          <a:prstGeom prst="rect">
            <a:avLst/>
          </a:prstGeom>
        </p:spPr>
        <p:txBody>
          <a:bodyPr wrap="none">
            <a:spAutoFit/>
          </a:bodyPr>
          <a:lstStyle/>
          <a:p>
            <a:pPr marL="285750" indent="-285750">
              <a:buFont typeface="Wingdings" pitchFamily="2" charset="2"/>
              <a:buChar char="v"/>
            </a:pPr>
            <a:r>
              <a:rPr lang="es-PE" b="1" dirty="0" smtClean="0">
                <a:solidFill>
                  <a:prstClr val="white"/>
                </a:solidFill>
              </a:rPr>
              <a:t>CUNETAS SIN REVESTIR</a:t>
            </a:r>
            <a:endParaRPr lang="es-PE" sz="2400" dirty="0">
              <a:solidFill>
                <a:prstClr val="white"/>
              </a:solidFill>
            </a:endParaRPr>
          </a:p>
        </p:txBody>
      </p:sp>
      <p:sp>
        <p:nvSpPr>
          <p:cNvPr id="12" name="6 Rectángulo"/>
          <p:cNvSpPr/>
          <p:nvPr/>
        </p:nvSpPr>
        <p:spPr>
          <a:xfrm>
            <a:off x="-252536" y="5045551"/>
            <a:ext cx="6122442" cy="338554"/>
          </a:xfrm>
          <a:prstGeom prst="rect">
            <a:avLst/>
          </a:prstGeom>
        </p:spPr>
        <p:txBody>
          <a:bodyPr wrap="square">
            <a:spAutoFit/>
          </a:bodyPr>
          <a:lstStyle/>
          <a:p>
            <a:pPr algn="ctr"/>
            <a:r>
              <a:rPr lang="es-PE" sz="1600" b="1" dirty="0" smtClean="0">
                <a:solidFill>
                  <a:srgbClr val="70AD47">
                    <a:lumMod val="60000"/>
                    <a:lumOff val="40000"/>
                  </a:srgbClr>
                </a:solidFill>
                <a:latin typeface="Arial Narrow" pitchFamily="34" charset="0"/>
              </a:rPr>
              <a:t>GRAFICO  N° 4.2.1: </a:t>
            </a:r>
            <a:r>
              <a:rPr lang="es-PE" sz="1600" dirty="0" smtClean="0">
                <a:solidFill>
                  <a:srgbClr val="70AD47">
                    <a:lumMod val="60000"/>
                    <a:lumOff val="40000"/>
                  </a:srgbClr>
                </a:solidFill>
                <a:latin typeface="Arial Narrow" pitchFamily="34" charset="0"/>
              </a:rPr>
              <a:t>Sección  de Cuneta sin Revestir.</a:t>
            </a:r>
            <a:endParaRPr lang="es-PE" sz="1600" dirty="0">
              <a:solidFill>
                <a:srgbClr val="70AD47">
                  <a:lumMod val="60000"/>
                  <a:lumOff val="40000"/>
                </a:srgbClr>
              </a:solidFill>
              <a:latin typeface="Arial Narrow" pitchFamily="34" charset="0"/>
            </a:endParaRPr>
          </a:p>
        </p:txBody>
      </p:sp>
      <p:sp>
        <p:nvSpPr>
          <p:cNvPr id="13" name="7 Rectángulo"/>
          <p:cNvSpPr/>
          <p:nvPr/>
        </p:nvSpPr>
        <p:spPr>
          <a:xfrm>
            <a:off x="1607283" y="6396517"/>
            <a:ext cx="1885453" cy="292388"/>
          </a:xfrm>
          <a:prstGeom prst="rect">
            <a:avLst/>
          </a:prstGeom>
        </p:spPr>
        <p:txBody>
          <a:bodyPr wrap="none">
            <a:spAutoFit/>
          </a:bodyPr>
          <a:lstStyle/>
          <a:p>
            <a:pPr algn="just"/>
            <a:r>
              <a:rPr lang="es-ES" sz="1300" b="1" dirty="0">
                <a:solidFill>
                  <a:prstClr val="white"/>
                </a:solidFill>
                <a:latin typeface="Arial Narrow" pitchFamily="34" charset="0"/>
              </a:rPr>
              <a:t>Fuente:</a:t>
            </a:r>
            <a:r>
              <a:rPr lang="es-ES" sz="1300" dirty="0">
                <a:solidFill>
                  <a:prstClr val="white"/>
                </a:solidFill>
                <a:latin typeface="Arial Narrow" pitchFamily="34" charset="0"/>
              </a:rPr>
              <a:t> </a:t>
            </a:r>
            <a:r>
              <a:rPr lang="es-PE" sz="1300" dirty="0" smtClean="0">
                <a:solidFill>
                  <a:prstClr val="white"/>
                </a:solidFill>
                <a:latin typeface="Arial Narrow" pitchFamily="34" charset="0"/>
              </a:rPr>
              <a:t>Elaboración propia.</a:t>
            </a:r>
            <a:endParaRPr lang="es-PE" sz="1300" dirty="0">
              <a:solidFill>
                <a:prstClr val="white"/>
              </a:solidFill>
              <a:latin typeface="Arial Narrow" pitchFamily="34" charset="0"/>
            </a:endParaRPr>
          </a:p>
        </p:txBody>
      </p:sp>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r="823"/>
          <a:stretch/>
        </p:blipFill>
        <p:spPr>
          <a:xfrm>
            <a:off x="5076056" y="4565640"/>
            <a:ext cx="3816424" cy="2095500"/>
          </a:xfrm>
          <a:prstGeom prst="rect">
            <a:avLst/>
          </a:prstGeom>
        </p:spPr>
      </p:pic>
      <p:pic>
        <p:nvPicPr>
          <p:cNvPr id="4" name="Imagen 3"/>
          <p:cNvPicPr>
            <a:picLocks noChangeAspect="1"/>
          </p:cNvPicPr>
          <p:nvPr/>
        </p:nvPicPr>
        <p:blipFill>
          <a:blip r:embed="rId4"/>
          <a:stretch>
            <a:fillRect/>
          </a:stretch>
        </p:blipFill>
        <p:spPr>
          <a:xfrm>
            <a:off x="611560" y="1031615"/>
            <a:ext cx="3531163" cy="2644964"/>
          </a:xfrm>
          <a:prstGeom prst="rect">
            <a:avLst/>
          </a:prstGeom>
        </p:spPr>
      </p:pic>
    </p:spTree>
    <p:extLst>
      <p:ext uri="{BB962C8B-B14F-4D97-AF65-F5344CB8AC3E}">
        <p14:creationId xmlns:p14="http://schemas.microsoft.com/office/powerpoint/2010/main" val="1119714434"/>
      </p:ext>
    </p:extLst>
  </p:cSld>
  <p:clrMapOvr>
    <a:masterClrMapping/>
  </p:clrMapOvr>
  <p:transition spd="slow">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95536" y="1916832"/>
            <a:ext cx="8496944" cy="432048"/>
          </a:xfrm>
          <a:prstGeom prst="rect">
            <a:avLst/>
          </a:prstGeom>
        </p:spPr>
        <p:txBody>
          <a:bodyPr anchor="ctr"/>
          <a:lstStyle/>
          <a:p>
            <a:pPr algn="ctr" fontAlgn="auto">
              <a:spcAft>
                <a:spcPts val="0"/>
              </a:spcAft>
              <a:defRPr/>
            </a:pPr>
            <a:endParaRPr lang="es-ES" sz="3200" u="sng" dirty="0" smtClean="0">
              <a:solidFill>
                <a:srgbClr val="FFFF00"/>
              </a:solidFill>
              <a:latin typeface="Elephant" panose="02020904090505020303" pitchFamily="18" charset="0"/>
              <a:ea typeface="+mj-ea"/>
              <a:cs typeface="+mj-cs"/>
            </a:endParaRPr>
          </a:p>
          <a:p>
            <a:pPr algn="ctr" fontAlgn="auto">
              <a:spcAft>
                <a:spcPts val="0"/>
              </a:spcAft>
              <a:defRPr/>
            </a:pPr>
            <a:endParaRPr lang="es-ES" sz="4000" u="sng" dirty="0">
              <a:solidFill>
                <a:srgbClr val="FF0000"/>
              </a:solidFill>
              <a:latin typeface="Elephant" panose="02020904090505020303" pitchFamily="18" charset="0"/>
              <a:ea typeface="+mj-ea"/>
              <a:cs typeface="+mj-cs"/>
            </a:endParaRPr>
          </a:p>
          <a:p>
            <a:pPr algn="ctr" fontAlgn="auto">
              <a:spcAft>
                <a:spcPts val="0"/>
              </a:spcAft>
              <a:defRPr/>
            </a:pPr>
            <a:r>
              <a:rPr lang="es-ES" sz="4800" dirty="0" smtClean="0">
                <a:solidFill>
                  <a:srgbClr val="FF0000"/>
                </a:solidFill>
                <a:latin typeface="Elephant" panose="02020904090505020303" pitchFamily="18" charset="0"/>
                <a:ea typeface="+mj-ea"/>
                <a:cs typeface="+mj-cs"/>
              </a:rPr>
              <a:t>TRANSPORTE</a:t>
            </a:r>
            <a:endParaRPr lang="es-ES" sz="4800" dirty="0">
              <a:solidFill>
                <a:srgbClr val="FF0000"/>
              </a:solidFill>
              <a:latin typeface="Elephant" panose="02020904090505020303" pitchFamily="18" charset="0"/>
              <a:ea typeface="+mj-ea"/>
              <a:cs typeface="+mj-cs"/>
            </a:endParaRPr>
          </a:p>
        </p:txBody>
      </p:sp>
    </p:spTree>
    <p:extLst>
      <p:ext uri="{BB962C8B-B14F-4D97-AF65-F5344CB8AC3E}">
        <p14:creationId xmlns:p14="http://schemas.microsoft.com/office/powerpoint/2010/main" val="3806984120"/>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95536" y="1916832"/>
            <a:ext cx="8496944" cy="432048"/>
          </a:xfrm>
          <a:prstGeom prst="rect">
            <a:avLst/>
          </a:prstGeom>
        </p:spPr>
        <p:txBody>
          <a:bodyPr anchor="ctr"/>
          <a:lstStyle/>
          <a:p>
            <a:pPr algn="ctr" fontAlgn="auto">
              <a:spcAft>
                <a:spcPts val="0"/>
              </a:spcAft>
              <a:defRPr/>
            </a:pPr>
            <a:endParaRPr lang="es-ES" sz="3200" u="sng" dirty="0" smtClean="0">
              <a:solidFill>
                <a:srgbClr val="FFFF00"/>
              </a:solidFill>
              <a:latin typeface="Elephant" panose="02020904090505020303" pitchFamily="18" charset="0"/>
              <a:ea typeface="+mj-ea"/>
              <a:cs typeface="+mj-cs"/>
            </a:endParaRPr>
          </a:p>
          <a:p>
            <a:pPr algn="ctr" fontAlgn="auto">
              <a:spcAft>
                <a:spcPts val="0"/>
              </a:spcAft>
              <a:defRPr/>
            </a:pPr>
            <a:endParaRPr lang="es-ES" sz="4000" u="sng" dirty="0">
              <a:solidFill>
                <a:srgbClr val="FF0000"/>
              </a:solidFill>
              <a:latin typeface="Elephant" panose="02020904090505020303" pitchFamily="18" charset="0"/>
              <a:ea typeface="+mj-ea"/>
              <a:cs typeface="+mj-cs"/>
            </a:endParaRPr>
          </a:p>
          <a:p>
            <a:pPr algn="ctr" fontAlgn="auto">
              <a:spcAft>
                <a:spcPts val="0"/>
              </a:spcAft>
              <a:defRPr/>
            </a:pPr>
            <a:r>
              <a:rPr lang="es-ES" sz="4800" dirty="0" smtClean="0">
                <a:solidFill>
                  <a:srgbClr val="FF0000"/>
                </a:solidFill>
                <a:latin typeface="Elephant" panose="02020904090505020303" pitchFamily="18" charset="0"/>
                <a:ea typeface="+mj-ea"/>
                <a:cs typeface="+mj-cs"/>
              </a:rPr>
              <a:t>SEÑALIZACION</a:t>
            </a:r>
            <a:endParaRPr lang="es-ES" sz="4800" dirty="0">
              <a:solidFill>
                <a:srgbClr val="FF0000"/>
              </a:solidFill>
              <a:latin typeface="Elephant" panose="02020904090505020303" pitchFamily="18" charset="0"/>
              <a:ea typeface="+mj-ea"/>
              <a:cs typeface="+mj-cs"/>
            </a:endParaRPr>
          </a:p>
        </p:txBody>
      </p:sp>
    </p:spTree>
    <p:extLst>
      <p:ext uri="{BB962C8B-B14F-4D97-AF65-F5344CB8AC3E}">
        <p14:creationId xmlns:p14="http://schemas.microsoft.com/office/powerpoint/2010/main" val="702523566"/>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259632" y="7842"/>
            <a:ext cx="5112568" cy="2836541"/>
          </a:xfrm>
          <a:prstGeom prst="rect">
            <a:avLst/>
          </a:prstGeom>
        </p:spPr>
      </p:pic>
      <p:pic>
        <p:nvPicPr>
          <p:cNvPr id="4" name="Imagen 3"/>
          <p:cNvPicPr>
            <a:picLocks noChangeAspect="1"/>
          </p:cNvPicPr>
          <p:nvPr/>
        </p:nvPicPr>
        <p:blipFill>
          <a:blip r:embed="rId3"/>
          <a:stretch>
            <a:fillRect/>
          </a:stretch>
        </p:blipFill>
        <p:spPr>
          <a:xfrm>
            <a:off x="1547664" y="2844383"/>
            <a:ext cx="5416099" cy="3526309"/>
          </a:xfrm>
          <a:prstGeom prst="rect">
            <a:avLst/>
          </a:prstGeom>
        </p:spPr>
      </p:pic>
    </p:spTree>
    <p:extLst>
      <p:ext uri="{BB962C8B-B14F-4D97-AF65-F5344CB8AC3E}">
        <p14:creationId xmlns:p14="http://schemas.microsoft.com/office/powerpoint/2010/main" val="2723757278"/>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979712" y="404664"/>
            <a:ext cx="5067544" cy="2811561"/>
          </a:xfrm>
          <a:prstGeom prst="rect">
            <a:avLst/>
          </a:prstGeom>
        </p:spPr>
      </p:pic>
    </p:spTree>
    <p:extLst>
      <p:ext uri="{BB962C8B-B14F-4D97-AF65-F5344CB8AC3E}">
        <p14:creationId xmlns:p14="http://schemas.microsoft.com/office/powerpoint/2010/main" val="4152768061"/>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67544" y="2492896"/>
            <a:ext cx="8136904" cy="2016224"/>
          </a:xfrm>
          <a:prstGeom prst="rect">
            <a:avLst/>
          </a:prstGeom>
        </p:spPr>
        <p:txBody>
          <a:bodyPr anchor="ctr"/>
          <a:lstStyle/>
          <a:p>
            <a:pPr algn="ctr" fontAlgn="auto">
              <a:spcAft>
                <a:spcPts val="0"/>
              </a:spcAft>
              <a:defRPr/>
            </a:pPr>
            <a:endParaRPr lang="es-ES" sz="4000" u="sng" dirty="0">
              <a:solidFill>
                <a:srgbClr val="FF0000"/>
              </a:solidFill>
              <a:latin typeface="Elephant" panose="02020904090505020303" pitchFamily="18" charset="0"/>
              <a:ea typeface="+mj-ea"/>
              <a:cs typeface="+mj-cs"/>
            </a:endParaRPr>
          </a:p>
          <a:p>
            <a:pPr algn="ctr" fontAlgn="auto">
              <a:spcAft>
                <a:spcPts val="0"/>
              </a:spcAft>
              <a:defRPr/>
            </a:pPr>
            <a:r>
              <a:rPr lang="es-ES" sz="4800" dirty="0" smtClean="0">
                <a:solidFill>
                  <a:srgbClr val="FF0000"/>
                </a:solidFill>
                <a:latin typeface="Elephant" panose="02020904090505020303" pitchFamily="18" charset="0"/>
                <a:ea typeface="+mj-ea"/>
                <a:cs typeface="+mj-cs"/>
              </a:rPr>
              <a:t>MITIGACION DE IMPACTO </a:t>
            </a:r>
            <a:r>
              <a:rPr lang="es-ES" sz="4800" dirty="0" smtClean="0">
                <a:solidFill>
                  <a:srgbClr val="FF0000"/>
                </a:solidFill>
                <a:latin typeface="Elephant" panose="02020904090505020303" pitchFamily="18" charset="0"/>
                <a:ea typeface="+mj-ea"/>
                <a:cs typeface="+mj-cs"/>
              </a:rPr>
              <a:t>AMBIENTAL</a:t>
            </a:r>
            <a:endParaRPr lang="es-ES" sz="4800" dirty="0">
              <a:solidFill>
                <a:srgbClr val="FF0000"/>
              </a:solidFill>
              <a:latin typeface="Elephant" panose="02020904090505020303" pitchFamily="18" charset="0"/>
              <a:ea typeface="+mj-ea"/>
              <a:cs typeface="+mj-cs"/>
            </a:endParaRPr>
          </a:p>
        </p:txBody>
      </p:sp>
    </p:spTree>
    <p:extLst>
      <p:ext uri="{BB962C8B-B14F-4D97-AF65-F5344CB8AC3E}">
        <p14:creationId xmlns:p14="http://schemas.microsoft.com/office/powerpoint/2010/main" val="4031237004"/>
      </p:ext>
    </p:extLst>
  </p:cSld>
  <p:clrMapOvr>
    <a:masterClrMapping/>
  </p:clrMapOvr>
  <p:transition spd="slow">
    <p:split orient="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79512" y="235769"/>
            <a:ext cx="8892479" cy="744959"/>
          </a:xfrm>
          <a:prstGeom prst="rect">
            <a:avLst/>
          </a:prstGeom>
        </p:spPr>
        <p:txBody>
          <a:bodyPr anchor="ctr"/>
          <a:lstStyle/>
          <a:p>
            <a:pPr algn="ctr" fontAlgn="auto">
              <a:spcAft>
                <a:spcPts val="0"/>
              </a:spcAft>
              <a:defRPr/>
            </a:pPr>
            <a:r>
              <a:rPr lang="es-ES" sz="2800" dirty="0" smtClean="0">
                <a:solidFill>
                  <a:srgbClr val="FFC000"/>
                </a:solidFill>
                <a:latin typeface="Arial Black" panose="020B0A04020102020204" pitchFamily="34" charset="0"/>
                <a:ea typeface="+mj-ea"/>
                <a:cs typeface="+mj-cs"/>
              </a:rPr>
              <a:t>EVALUACIÓN </a:t>
            </a:r>
            <a:r>
              <a:rPr lang="es-ES" sz="2800" dirty="0">
                <a:solidFill>
                  <a:srgbClr val="FFC000"/>
                </a:solidFill>
                <a:latin typeface="Arial Black" panose="020B0A04020102020204" pitchFamily="34" charset="0"/>
                <a:ea typeface="+mj-ea"/>
                <a:cs typeface="+mj-cs"/>
              </a:rPr>
              <a:t>DE IMPACTO </a:t>
            </a:r>
            <a:r>
              <a:rPr lang="es-ES" sz="2800" dirty="0" smtClean="0">
                <a:solidFill>
                  <a:srgbClr val="FFC000"/>
                </a:solidFill>
                <a:latin typeface="Arial Black" panose="020B0A04020102020204" pitchFamily="34" charset="0"/>
                <a:ea typeface="+mj-ea"/>
                <a:cs typeface="+mj-cs"/>
              </a:rPr>
              <a:t>AMBIENTAL</a:t>
            </a:r>
            <a:endParaRPr lang="es-ES" sz="3600" u="sng" dirty="0">
              <a:solidFill>
                <a:srgbClr val="FFC000"/>
              </a:solidFill>
              <a:latin typeface="Arial Black" panose="020B0A04020102020204" pitchFamily="34" charset="0"/>
              <a:ea typeface="+mj-ea"/>
              <a:cs typeface="+mj-cs"/>
            </a:endParaRPr>
          </a:p>
        </p:txBody>
      </p:sp>
      <p:sp>
        <p:nvSpPr>
          <p:cNvPr id="2" name="1 Rectángulo"/>
          <p:cNvSpPr/>
          <p:nvPr/>
        </p:nvSpPr>
        <p:spPr>
          <a:xfrm>
            <a:off x="432487" y="1412776"/>
            <a:ext cx="7523889" cy="400110"/>
          </a:xfrm>
          <a:prstGeom prst="rect">
            <a:avLst/>
          </a:prstGeom>
        </p:spPr>
        <p:txBody>
          <a:bodyPr wrap="square">
            <a:spAutoFit/>
          </a:bodyPr>
          <a:lstStyle/>
          <a:p>
            <a:pPr algn="just">
              <a:defRPr/>
            </a:pPr>
            <a:r>
              <a:rPr lang="es-ES" sz="2000" b="1" dirty="0" smtClean="0">
                <a:solidFill>
                  <a:srgbClr val="FFC000"/>
                </a:solidFill>
                <a:latin typeface="Arial Narrow" pitchFamily="34" charset="0"/>
                <a:cs typeface="Arial" pitchFamily="34" charset="0"/>
              </a:rPr>
              <a:t> </a:t>
            </a:r>
            <a:r>
              <a:rPr lang="es-ES" sz="2000" b="1" dirty="0" smtClean="0">
                <a:solidFill>
                  <a:srgbClr val="FFC000"/>
                </a:solidFill>
                <a:latin typeface="Arial Narrow" pitchFamily="34" charset="0"/>
                <a:cs typeface="Arial" pitchFamily="34" charset="0"/>
              </a:rPr>
              <a:t>ACCIONES Y FACTORES AMBIENTALES</a:t>
            </a:r>
            <a:endParaRPr lang="es-ES" sz="2000" b="1" dirty="0">
              <a:solidFill>
                <a:srgbClr val="FFC000"/>
              </a:solidFill>
              <a:latin typeface="Arial Narrow" pitchFamily="34" charset="0"/>
              <a:cs typeface="Arial" pitchFamily="34" charset="0"/>
            </a:endParaRPr>
          </a:p>
        </p:txBody>
      </p:sp>
      <p:sp>
        <p:nvSpPr>
          <p:cNvPr id="6" name="5 Rectángulo"/>
          <p:cNvSpPr/>
          <p:nvPr/>
        </p:nvSpPr>
        <p:spPr>
          <a:xfrm>
            <a:off x="611561" y="1949351"/>
            <a:ext cx="3744416" cy="615553"/>
          </a:xfrm>
          <a:prstGeom prst="rect">
            <a:avLst/>
          </a:prstGeom>
        </p:spPr>
        <p:txBody>
          <a:bodyPr wrap="square">
            <a:spAutoFit/>
          </a:bodyPr>
          <a:lstStyle/>
          <a:p>
            <a:pPr marL="285750" indent="-285750">
              <a:buFont typeface="Wingdings" pitchFamily="2" charset="2"/>
              <a:buChar char="Ø"/>
            </a:pPr>
            <a:r>
              <a:rPr lang="es-PE" b="1" dirty="0" smtClean="0">
                <a:latin typeface="Arial Narrow" pitchFamily="34" charset="0"/>
              </a:rPr>
              <a:t>ACCIONES.- </a:t>
            </a:r>
            <a:r>
              <a:rPr lang="es-PE" sz="1600" dirty="0">
                <a:latin typeface="Arial Narrow" pitchFamily="34" charset="0"/>
              </a:rPr>
              <a:t>Para el presente proyecto se ha considerado las siguientes acciones</a:t>
            </a:r>
            <a:r>
              <a:rPr lang="es-PE" sz="1600" dirty="0" smtClean="0">
                <a:latin typeface="Arial Narrow" pitchFamily="34" charset="0"/>
              </a:rPr>
              <a:t>:</a:t>
            </a:r>
            <a:endParaRPr lang="es-PE" sz="2000" dirty="0">
              <a:latin typeface="Arial Narrow" pitchFamily="34" charset="0"/>
            </a:endParaRPr>
          </a:p>
        </p:txBody>
      </p:sp>
      <p:sp>
        <p:nvSpPr>
          <p:cNvPr id="7" name="6 Rectángulo"/>
          <p:cNvSpPr/>
          <p:nvPr/>
        </p:nvSpPr>
        <p:spPr>
          <a:xfrm>
            <a:off x="683569" y="2704852"/>
            <a:ext cx="4032447" cy="2308324"/>
          </a:xfrm>
          <a:prstGeom prst="rect">
            <a:avLst/>
          </a:prstGeom>
        </p:spPr>
        <p:txBody>
          <a:bodyPr wrap="square">
            <a:spAutoFit/>
          </a:bodyPr>
          <a:lstStyle/>
          <a:p>
            <a:pPr marL="285750" lvl="0" indent="-285750">
              <a:buFont typeface="Wingdings" pitchFamily="2" charset="2"/>
              <a:buChar char="§"/>
            </a:pPr>
            <a:r>
              <a:rPr lang="es-PE" sz="1600" dirty="0" smtClean="0"/>
              <a:t>Desbroce y tala.</a:t>
            </a:r>
            <a:endParaRPr lang="es-PE" sz="1600" dirty="0"/>
          </a:p>
          <a:p>
            <a:pPr marL="285750" lvl="0" indent="-285750">
              <a:buFont typeface="Wingdings" pitchFamily="2" charset="2"/>
              <a:buChar char="§"/>
            </a:pPr>
            <a:r>
              <a:rPr lang="es-PE" sz="1600" dirty="0" smtClean="0"/>
              <a:t>Corte de terreno.</a:t>
            </a:r>
            <a:endParaRPr lang="es-PE" sz="1600" dirty="0"/>
          </a:p>
          <a:p>
            <a:pPr marL="285750" indent="-285750">
              <a:buFont typeface="Wingdings" pitchFamily="2" charset="2"/>
              <a:buChar char="§"/>
            </a:pPr>
            <a:r>
              <a:rPr lang="es-PE" sz="1600" dirty="0" smtClean="0"/>
              <a:t>Relleno de terreno.</a:t>
            </a:r>
          </a:p>
          <a:p>
            <a:pPr marL="285750" lvl="0" indent="-285750">
              <a:buFont typeface="Wingdings" pitchFamily="2" charset="2"/>
              <a:buChar char="§"/>
            </a:pPr>
            <a:r>
              <a:rPr lang="es-PE" sz="1600" dirty="0" smtClean="0"/>
              <a:t>Transporte </a:t>
            </a:r>
            <a:r>
              <a:rPr lang="es-PE" sz="1600" dirty="0"/>
              <a:t>de </a:t>
            </a:r>
            <a:r>
              <a:rPr lang="es-PE" sz="1600" dirty="0" smtClean="0"/>
              <a:t>materiales.</a:t>
            </a:r>
          </a:p>
          <a:p>
            <a:pPr marL="285750" lvl="0" indent="-285750">
              <a:buFont typeface="Wingdings" pitchFamily="2" charset="2"/>
              <a:buChar char="§"/>
            </a:pPr>
            <a:r>
              <a:rPr lang="es-PE" sz="1600" dirty="0" smtClean="0"/>
              <a:t>Eliminación de material excedente.</a:t>
            </a:r>
          </a:p>
          <a:p>
            <a:pPr marL="285750" lvl="0" indent="-285750">
              <a:buFont typeface="Wingdings" pitchFamily="2" charset="2"/>
              <a:buChar char="§"/>
            </a:pPr>
            <a:r>
              <a:rPr lang="es-PE" sz="1600" dirty="0" smtClean="0"/>
              <a:t>Afirmado.</a:t>
            </a:r>
          </a:p>
          <a:p>
            <a:pPr marL="285750" lvl="0" indent="-285750">
              <a:buFont typeface="Wingdings" pitchFamily="2" charset="2"/>
              <a:buChar char="§"/>
            </a:pPr>
            <a:r>
              <a:rPr lang="es-PE" sz="1600" dirty="0" smtClean="0"/>
              <a:t>Obras de Arte.</a:t>
            </a:r>
          </a:p>
          <a:p>
            <a:pPr marL="285750" lvl="0" indent="-285750">
              <a:buFont typeface="Wingdings" pitchFamily="2" charset="2"/>
              <a:buChar char="§"/>
            </a:pPr>
            <a:r>
              <a:rPr lang="es-PE" sz="1600" dirty="0" smtClean="0"/>
              <a:t>Campamento.</a:t>
            </a:r>
          </a:p>
          <a:p>
            <a:pPr marL="285750" lvl="0" indent="-285750">
              <a:buFont typeface="Wingdings" pitchFamily="2" charset="2"/>
              <a:buChar char="§"/>
            </a:pPr>
            <a:r>
              <a:rPr lang="es-PE" sz="1600" dirty="0" smtClean="0"/>
              <a:t>Botaderos.</a:t>
            </a:r>
            <a:endParaRPr lang="es-PE" sz="1600" dirty="0"/>
          </a:p>
        </p:txBody>
      </p:sp>
      <p:sp>
        <p:nvSpPr>
          <p:cNvPr id="10" name="9 Rectángulo"/>
          <p:cNvSpPr/>
          <p:nvPr/>
        </p:nvSpPr>
        <p:spPr>
          <a:xfrm>
            <a:off x="4860032" y="1916832"/>
            <a:ext cx="3816424" cy="861774"/>
          </a:xfrm>
          <a:prstGeom prst="rect">
            <a:avLst/>
          </a:prstGeom>
        </p:spPr>
        <p:txBody>
          <a:bodyPr wrap="square">
            <a:spAutoFit/>
          </a:bodyPr>
          <a:lstStyle/>
          <a:p>
            <a:pPr marL="285750" indent="-285750">
              <a:buFont typeface="Wingdings" pitchFamily="2" charset="2"/>
              <a:buChar char="Ø"/>
            </a:pPr>
            <a:r>
              <a:rPr lang="es-PE" b="1" dirty="0" smtClean="0">
                <a:latin typeface="Arial Narrow" pitchFamily="34" charset="0"/>
              </a:rPr>
              <a:t>FACTORES AMBIENTALES.- </a:t>
            </a:r>
            <a:r>
              <a:rPr lang="es-PE" sz="1600" dirty="0" smtClean="0">
                <a:latin typeface="Arial Narrow" pitchFamily="34" charset="0"/>
              </a:rPr>
              <a:t>Se han identificado los siguientes factores ambientales que resultan afectados:</a:t>
            </a:r>
            <a:endParaRPr lang="es-PE" sz="2000" dirty="0">
              <a:latin typeface="Arial Narrow" pitchFamily="34" charset="0"/>
            </a:endParaRPr>
          </a:p>
        </p:txBody>
      </p:sp>
      <p:graphicFrame>
        <p:nvGraphicFramePr>
          <p:cNvPr id="14" name="9 Tabla"/>
          <p:cNvGraphicFramePr>
            <a:graphicFrameLocks noGrp="1"/>
          </p:cNvGraphicFramePr>
          <p:nvPr>
            <p:extLst>
              <p:ext uri="{D42A27DB-BD31-4B8C-83A1-F6EECF244321}">
                <p14:modId xmlns:p14="http://schemas.microsoft.com/office/powerpoint/2010/main" val="3554835000"/>
              </p:ext>
            </p:extLst>
          </p:nvPr>
        </p:nvGraphicFramePr>
        <p:xfrm>
          <a:off x="4499991" y="2780928"/>
          <a:ext cx="4536504" cy="4022491"/>
        </p:xfrm>
        <a:graphic>
          <a:graphicData uri="http://schemas.openxmlformats.org/drawingml/2006/table">
            <a:tbl>
              <a:tblPr firstRow="1" firstCol="1" bandRow="1">
                <a:tableStyleId>{35758FB7-9AC5-4552-8A53-C91805E547FA}</a:tableStyleId>
              </a:tblPr>
              <a:tblGrid>
                <a:gridCol w="1512168"/>
                <a:gridCol w="1296145"/>
                <a:gridCol w="1728191"/>
              </a:tblGrid>
              <a:tr h="173304">
                <a:tc gridSpan="3">
                  <a:txBody>
                    <a:bodyPr/>
                    <a:lstStyle/>
                    <a:p>
                      <a:pPr algn="ctr">
                        <a:lnSpc>
                          <a:spcPct val="100000"/>
                        </a:lnSpc>
                        <a:spcAft>
                          <a:spcPts val="0"/>
                        </a:spcAft>
                      </a:pPr>
                      <a:r>
                        <a:rPr lang="es-PE" sz="1200" dirty="0">
                          <a:effectLst/>
                        </a:rPr>
                        <a:t>RESUMEN DE FACTORES AMBIENTALES</a:t>
                      </a:r>
                      <a:endParaRPr lang="es-PE" sz="1200" dirty="0">
                        <a:effectLst/>
                        <a:latin typeface="Calibri"/>
                        <a:ea typeface="Calibri"/>
                        <a:cs typeface="Arial"/>
                      </a:endParaRPr>
                    </a:p>
                  </a:txBody>
                  <a:tcPr marL="46720" marR="46720" marT="0" marB="0" anchor="ctr"/>
                </a:tc>
                <a:tc hMerge="1">
                  <a:txBody>
                    <a:bodyPr/>
                    <a:lstStyle/>
                    <a:p>
                      <a:endParaRPr lang="es-PE"/>
                    </a:p>
                  </a:txBody>
                  <a:tcPr/>
                </a:tc>
                <a:tc hMerge="1">
                  <a:txBody>
                    <a:bodyPr/>
                    <a:lstStyle/>
                    <a:p>
                      <a:endParaRPr lang="es-PE"/>
                    </a:p>
                  </a:txBody>
                  <a:tcPr/>
                </a:tc>
              </a:tr>
              <a:tr h="173304">
                <a:tc rowSpan="9">
                  <a:txBody>
                    <a:bodyPr/>
                    <a:lstStyle/>
                    <a:p>
                      <a:pPr algn="ctr">
                        <a:lnSpc>
                          <a:spcPct val="100000"/>
                        </a:lnSpc>
                        <a:spcAft>
                          <a:spcPts val="0"/>
                        </a:spcAft>
                      </a:pPr>
                      <a:r>
                        <a:rPr lang="es-PE" sz="1200" dirty="0">
                          <a:effectLst/>
                        </a:rPr>
                        <a:t>MEDIO FÍSICO</a:t>
                      </a:r>
                      <a:endParaRPr lang="es-PE" sz="1200" dirty="0">
                        <a:effectLst/>
                        <a:latin typeface="Calibri"/>
                        <a:ea typeface="Calibri"/>
                        <a:cs typeface="Arial"/>
                      </a:endParaRPr>
                    </a:p>
                  </a:txBody>
                  <a:tcPr marL="46720" marR="46720" marT="0" marB="0" anchor="ctr"/>
                </a:tc>
                <a:tc rowSpan="3">
                  <a:txBody>
                    <a:bodyPr/>
                    <a:lstStyle/>
                    <a:p>
                      <a:pPr algn="ctr">
                        <a:lnSpc>
                          <a:spcPct val="100000"/>
                        </a:lnSpc>
                        <a:spcAft>
                          <a:spcPts val="0"/>
                        </a:spcAft>
                      </a:pPr>
                      <a:r>
                        <a:rPr lang="es-PE" sz="1200" dirty="0">
                          <a:effectLst/>
                        </a:rPr>
                        <a:t>Aire</a:t>
                      </a:r>
                      <a:endParaRPr lang="es-PE" sz="1200" dirty="0">
                        <a:effectLst/>
                        <a:latin typeface="Calibri"/>
                        <a:ea typeface="Calibri"/>
                        <a:cs typeface="Arial"/>
                      </a:endParaRPr>
                    </a:p>
                  </a:txBody>
                  <a:tcPr marL="46720" marR="46720" marT="0" marB="0" anchor="ctr"/>
                </a:tc>
                <a:tc>
                  <a:txBody>
                    <a:bodyPr/>
                    <a:lstStyle/>
                    <a:p>
                      <a:pPr>
                        <a:lnSpc>
                          <a:spcPct val="100000"/>
                        </a:lnSpc>
                        <a:spcAft>
                          <a:spcPts val="0"/>
                        </a:spcAft>
                      </a:pPr>
                      <a:r>
                        <a:rPr lang="es-PE" sz="1200" dirty="0">
                          <a:effectLst/>
                        </a:rPr>
                        <a:t>Partículas</a:t>
                      </a:r>
                      <a:endParaRPr lang="es-PE" sz="1200" dirty="0">
                        <a:effectLst/>
                        <a:latin typeface="Calibri"/>
                        <a:ea typeface="Calibri"/>
                        <a:cs typeface="Arial"/>
                      </a:endParaRPr>
                    </a:p>
                  </a:txBody>
                  <a:tcPr marL="46720" marR="46720" marT="0" marB="0" anchor="ctr"/>
                </a:tc>
              </a:tr>
              <a:tr h="173304">
                <a:tc vMerge="1">
                  <a:txBody>
                    <a:bodyPr/>
                    <a:lstStyle/>
                    <a:p>
                      <a:endParaRPr lang="es-PE"/>
                    </a:p>
                  </a:txBody>
                  <a:tcPr/>
                </a:tc>
                <a:tc vMerge="1">
                  <a:txBody>
                    <a:bodyPr/>
                    <a:lstStyle/>
                    <a:p>
                      <a:endParaRPr lang="es-PE"/>
                    </a:p>
                  </a:txBody>
                  <a:tcPr/>
                </a:tc>
                <a:tc>
                  <a:txBody>
                    <a:bodyPr/>
                    <a:lstStyle/>
                    <a:p>
                      <a:pPr>
                        <a:lnSpc>
                          <a:spcPct val="100000"/>
                        </a:lnSpc>
                        <a:spcAft>
                          <a:spcPts val="0"/>
                        </a:spcAft>
                      </a:pPr>
                      <a:r>
                        <a:rPr lang="es-PE" sz="1200" dirty="0">
                          <a:effectLst/>
                        </a:rPr>
                        <a:t>Emisión de Gas</a:t>
                      </a:r>
                      <a:endParaRPr lang="es-PE" sz="1200" dirty="0">
                        <a:effectLst/>
                        <a:latin typeface="Calibri"/>
                        <a:ea typeface="Calibri"/>
                        <a:cs typeface="Arial"/>
                      </a:endParaRPr>
                    </a:p>
                  </a:txBody>
                  <a:tcPr marL="46720" marR="46720" marT="0" marB="0" anchor="ctr"/>
                </a:tc>
              </a:tr>
              <a:tr h="173304">
                <a:tc vMerge="1">
                  <a:txBody>
                    <a:bodyPr/>
                    <a:lstStyle/>
                    <a:p>
                      <a:endParaRPr lang="es-PE"/>
                    </a:p>
                  </a:txBody>
                  <a:tcPr/>
                </a:tc>
                <a:tc vMerge="1">
                  <a:txBody>
                    <a:bodyPr/>
                    <a:lstStyle/>
                    <a:p>
                      <a:endParaRPr lang="es-PE"/>
                    </a:p>
                  </a:txBody>
                  <a:tcPr/>
                </a:tc>
                <a:tc>
                  <a:txBody>
                    <a:bodyPr/>
                    <a:lstStyle/>
                    <a:p>
                      <a:pPr>
                        <a:lnSpc>
                          <a:spcPct val="100000"/>
                        </a:lnSpc>
                        <a:spcAft>
                          <a:spcPts val="0"/>
                        </a:spcAft>
                      </a:pPr>
                      <a:r>
                        <a:rPr lang="es-PE" sz="1200" dirty="0">
                          <a:effectLst/>
                        </a:rPr>
                        <a:t>Ruido</a:t>
                      </a:r>
                      <a:endParaRPr lang="es-PE" sz="1200" dirty="0">
                        <a:effectLst/>
                        <a:latin typeface="Calibri"/>
                        <a:ea typeface="Calibri"/>
                        <a:cs typeface="Arial"/>
                      </a:endParaRPr>
                    </a:p>
                  </a:txBody>
                  <a:tcPr marL="46720" marR="46720" marT="0" marB="0" anchor="ctr"/>
                </a:tc>
              </a:tr>
              <a:tr h="173304">
                <a:tc vMerge="1">
                  <a:txBody>
                    <a:bodyPr/>
                    <a:lstStyle/>
                    <a:p>
                      <a:endParaRPr lang="es-PE"/>
                    </a:p>
                  </a:txBody>
                  <a:tcPr/>
                </a:tc>
                <a:tc rowSpan="4">
                  <a:txBody>
                    <a:bodyPr/>
                    <a:lstStyle/>
                    <a:p>
                      <a:pPr algn="ctr">
                        <a:lnSpc>
                          <a:spcPct val="100000"/>
                        </a:lnSpc>
                        <a:spcAft>
                          <a:spcPts val="0"/>
                        </a:spcAft>
                      </a:pPr>
                      <a:r>
                        <a:rPr lang="es-PE" sz="1200" dirty="0">
                          <a:effectLst/>
                        </a:rPr>
                        <a:t>Suelo</a:t>
                      </a:r>
                      <a:endParaRPr lang="es-PE" sz="1200" dirty="0">
                        <a:effectLst/>
                        <a:latin typeface="Calibri"/>
                        <a:ea typeface="Calibri"/>
                        <a:cs typeface="Arial"/>
                      </a:endParaRPr>
                    </a:p>
                  </a:txBody>
                  <a:tcPr marL="46720" marR="46720" marT="0" marB="0" anchor="ctr"/>
                </a:tc>
                <a:tc>
                  <a:txBody>
                    <a:bodyPr/>
                    <a:lstStyle/>
                    <a:p>
                      <a:pPr>
                        <a:lnSpc>
                          <a:spcPct val="100000"/>
                        </a:lnSpc>
                        <a:spcAft>
                          <a:spcPts val="0"/>
                        </a:spcAft>
                      </a:pPr>
                      <a:r>
                        <a:rPr lang="es-PE" sz="1200" dirty="0">
                          <a:effectLst/>
                        </a:rPr>
                        <a:t>Erosión</a:t>
                      </a:r>
                      <a:endParaRPr lang="es-PE" sz="1200" dirty="0">
                        <a:effectLst/>
                        <a:latin typeface="Calibri"/>
                        <a:ea typeface="Calibri"/>
                        <a:cs typeface="Arial"/>
                      </a:endParaRPr>
                    </a:p>
                  </a:txBody>
                  <a:tcPr marL="46720" marR="46720" marT="0" marB="0" anchor="ctr"/>
                </a:tc>
              </a:tr>
              <a:tr h="293391">
                <a:tc vMerge="1">
                  <a:txBody>
                    <a:bodyPr/>
                    <a:lstStyle/>
                    <a:p>
                      <a:endParaRPr lang="es-PE"/>
                    </a:p>
                  </a:txBody>
                  <a:tcPr/>
                </a:tc>
                <a:tc vMerge="1">
                  <a:txBody>
                    <a:bodyPr/>
                    <a:lstStyle/>
                    <a:p>
                      <a:endParaRPr lang="es-PE"/>
                    </a:p>
                  </a:txBody>
                  <a:tcPr/>
                </a:tc>
                <a:tc>
                  <a:txBody>
                    <a:bodyPr/>
                    <a:lstStyle/>
                    <a:p>
                      <a:pPr>
                        <a:lnSpc>
                          <a:spcPct val="100000"/>
                        </a:lnSpc>
                        <a:spcAft>
                          <a:spcPts val="0"/>
                        </a:spcAft>
                      </a:pPr>
                      <a:r>
                        <a:rPr lang="es-PE" sz="1200" dirty="0">
                          <a:effectLst/>
                        </a:rPr>
                        <a:t>Cambio de propiedades</a:t>
                      </a:r>
                      <a:endParaRPr lang="es-PE" sz="1200" dirty="0">
                        <a:effectLst/>
                        <a:latin typeface="Calibri"/>
                        <a:ea typeface="Calibri"/>
                        <a:cs typeface="Arial"/>
                      </a:endParaRPr>
                    </a:p>
                  </a:txBody>
                  <a:tcPr marL="46720" marR="46720" marT="0" marB="0" anchor="ctr"/>
                </a:tc>
              </a:tr>
              <a:tr h="173304">
                <a:tc vMerge="1">
                  <a:txBody>
                    <a:bodyPr/>
                    <a:lstStyle/>
                    <a:p>
                      <a:endParaRPr lang="es-PE"/>
                    </a:p>
                  </a:txBody>
                  <a:tcPr/>
                </a:tc>
                <a:tc vMerge="1">
                  <a:txBody>
                    <a:bodyPr/>
                    <a:lstStyle/>
                    <a:p>
                      <a:endParaRPr lang="es-PE"/>
                    </a:p>
                  </a:txBody>
                  <a:tcPr/>
                </a:tc>
                <a:tc>
                  <a:txBody>
                    <a:bodyPr/>
                    <a:lstStyle/>
                    <a:p>
                      <a:pPr>
                        <a:lnSpc>
                          <a:spcPct val="100000"/>
                        </a:lnSpc>
                        <a:spcAft>
                          <a:spcPts val="0"/>
                        </a:spcAft>
                      </a:pPr>
                      <a:r>
                        <a:rPr lang="es-PE" sz="1200" dirty="0">
                          <a:effectLst/>
                        </a:rPr>
                        <a:t>Cambio de Uso</a:t>
                      </a:r>
                      <a:endParaRPr lang="es-PE" sz="1200" dirty="0">
                        <a:effectLst/>
                        <a:latin typeface="Calibri"/>
                        <a:ea typeface="Calibri"/>
                        <a:cs typeface="Arial"/>
                      </a:endParaRPr>
                    </a:p>
                  </a:txBody>
                  <a:tcPr marL="46720" marR="46720" marT="0" marB="0" anchor="ctr"/>
                </a:tc>
              </a:tr>
              <a:tr h="293391">
                <a:tc vMerge="1">
                  <a:txBody>
                    <a:bodyPr/>
                    <a:lstStyle/>
                    <a:p>
                      <a:endParaRPr lang="es-PE"/>
                    </a:p>
                  </a:txBody>
                  <a:tcPr/>
                </a:tc>
                <a:tc vMerge="1">
                  <a:txBody>
                    <a:bodyPr/>
                    <a:lstStyle/>
                    <a:p>
                      <a:endParaRPr lang="es-PE"/>
                    </a:p>
                  </a:txBody>
                  <a:tcPr/>
                </a:tc>
                <a:tc>
                  <a:txBody>
                    <a:bodyPr/>
                    <a:lstStyle/>
                    <a:p>
                      <a:pPr>
                        <a:lnSpc>
                          <a:spcPct val="100000"/>
                        </a:lnSpc>
                        <a:spcAft>
                          <a:spcPts val="0"/>
                        </a:spcAft>
                      </a:pPr>
                      <a:r>
                        <a:rPr lang="es-PE" sz="1200" dirty="0">
                          <a:effectLst/>
                        </a:rPr>
                        <a:t>Contaminación directa.</a:t>
                      </a:r>
                      <a:endParaRPr lang="es-PE" sz="1200" dirty="0">
                        <a:effectLst/>
                        <a:latin typeface="Calibri"/>
                        <a:ea typeface="Calibri"/>
                        <a:cs typeface="Arial"/>
                      </a:endParaRPr>
                    </a:p>
                  </a:txBody>
                  <a:tcPr marL="46720" marR="46720" marT="0" marB="0" anchor="ctr"/>
                </a:tc>
              </a:tr>
              <a:tr h="173304">
                <a:tc vMerge="1">
                  <a:txBody>
                    <a:bodyPr/>
                    <a:lstStyle/>
                    <a:p>
                      <a:endParaRPr lang="es-PE"/>
                    </a:p>
                  </a:txBody>
                  <a:tcPr/>
                </a:tc>
                <a:tc rowSpan="2">
                  <a:txBody>
                    <a:bodyPr/>
                    <a:lstStyle/>
                    <a:p>
                      <a:pPr algn="ctr">
                        <a:lnSpc>
                          <a:spcPct val="100000"/>
                        </a:lnSpc>
                        <a:spcAft>
                          <a:spcPts val="0"/>
                        </a:spcAft>
                      </a:pPr>
                      <a:r>
                        <a:rPr lang="es-PE" sz="1200" dirty="0">
                          <a:effectLst/>
                        </a:rPr>
                        <a:t>Agua</a:t>
                      </a:r>
                      <a:endParaRPr lang="es-PE" sz="1200" dirty="0">
                        <a:effectLst/>
                        <a:latin typeface="Calibri"/>
                        <a:ea typeface="Calibri"/>
                        <a:cs typeface="Arial"/>
                      </a:endParaRPr>
                    </a:p>
                  </a:txBody>
                  <a:tcPr marL="46720" marR="46720" marT="0" marB="0" anchor="ctr"/>
                </a:tc>
                <a:tc>
                  <a:txBody>
                    <a:bodyPr/>
                    <a:lstStyle/>
                    <a:p>
                      <a:pPr>
                        <a:lnSpc>
                          <a:spcPct val="100000"/>
                        </a:lnSpc>
                        <a:spcAft>
                          <a:spcPts val="0"/>
                        </a:spcAft>
                      </a:pPr>
                      <a:r>
                        <a:rPr lang="es-PE" sz="1200" dirty="0">
                          <a:effectLst/>
                        </a:rPr>
                        <a:t>Turbidez</a:t>
                      </a:r>
                      <a:endParaRPr lang="es-PE" sz="1200" dirty="0">
                        <a:effectLst/>
                        <a:latin typeface="Calibri"/>
                        <a:ea typeface="Calibri"/>
                        <a:cs typeface="Arial"/>
                      </a:endParaRPr>
                    </a:p>
                  </a:txBody>
                  <a:tcPr marL="46720" marR="46720" marT="0" marB="0" anchor="ctr"/>
                </a:tc>
              </a:tr>
              <a:tr h="293391">
                <a:tc vMerge="1">
                  <a:txBody>
                    <a:bodyPr/>
                    <a:lstStyle/>
                    <a:p>
                      <a:endParaRPr lang="es-PE"/>
                    </a:p>
                  </a:txBody>
                  <a:tcPr/>
                </a:tc>
                <a:tc vMerge="1">
                  <a:txBody>
                    <a:bodyPr/>
                    <a:lstStyle/>
                    <a:p>
                      <a:endParaRPr lang="es-PE"/>
                    </a:p>
                  </a:txBody>
                  <a:tcPr/>
                </a:tc>
                <a:tc>
                  <a:txBody>
                    <a:bodyPr/>
                    <a:lstStyle/>
                    <a:p>
                      <a:pPr>
                        <a:lnSpc>
                          <a:spcPct val="100000"/>
                        </a:lnSpc>
                        <a:spcAft>
                          <a:spcPts val="0"/>
                        </a:spcAft>
                      </a:pPr>
                      <a:r>
                        <a:rPr lang="es-PE" sz="1200" dirty="0">
                          <a:effectLst/>
                        </a:rPr>
                        <a:t>Contaminación directa</a:t>
                      </a:r>
                      <a:endParaRPr lang="es-PE" sz="1200" dirty="0">
                        <a:effectLst/>
                        <a:latin typeface="Calibri"/>
                        <a:ea typeface="Calibri"/>
                        <a:cs typeface="Arial"/>
                      </a:endParaRPr>
                    </a:p>
                  </a:txBody>
                  <a:tcPr marL="46720" marR="46720" marT="0" marB="0" anchor="ctr"/>
                </a:tc>
              </a:tr>
              <a:tr h="173304">
                <a:tc rowSpan="7">
                  <a:txBody>
                    <a:bodyPr/>
                    <a:lstStyle/>
                    <a:p>
                      <a:pPr algn="ctr">
                        <a:lnSpc>
                          <a:spcPct val="100000"/>
                        </a:lnSpc>
                        <a:spcAft>
                          <a:spcPts val="0"/>
                        </a:spcAft>
                      </a:pPr>
                      <a:r>
                        <a:rPr lang="es-PE" sz="1200">
                          <a:effectLst/>
                        </a:rPr>
                        <a:t>MEDIO BIÓTICO</a:t>
                      </a:r>
                      <a:endParaRPr lang="es-PE" sz="1200">
                        <a:effectLst/>
                        <a:latin typeface="Calibri"/>
                        <a:ea typeface="Calibri"/>
                        <a:cs typeface="Arial"/>
                      </a:endParaRPr>
                    </a:p>
                  </a:txBody>
                  <a:tcPr marL="46720" marR="46720" marT="0" marB="0" anchor="ctr"/>
                </a:tc>
                <a:tc rowSpan="3">
                  <a:txBody>
                    <a:bodyPr/>
                    <a:lstStyle/>
                    <a:p>
                      <a:pPr algn="ctr">
                        <a:lnSpc>
                          <a:spcPct val="100000"/>
                        </a:lnSpc>
                        <a:spcAft>
                          <a:spcPts val="0"/>
                        </a:spcAft>
                      </a:pPr>
                      <a:r>
                        <a:rPr lang="es-PE" sz="1200" dirty="0">
                          <a:effectLst/>
                        </a:rPr>
                        <a:t>Flora</a:t>
                      </a:r>
                      <a:endParaRPr lang="es-PE" sz="1200" dirty="0">
                        <a:effectLst/>
                        <a:latin typeface="Calibri"/>
                        <a:ea typeface="Calibri"/>
                        <a:cs typeface="Arial"/>
                      </a:endParaRPr>
                    </a:p>
                  </a:txBody>
                  <a:tcPr marL="46720" marR="46720" marT="0" marB="0" anchor="ctr"/>
                </a:tc>
                <a:tc>
                  <a:txBody>
                    <a:bodyPr/>
                    <a:lstStyle/>
                    <a:p>
                      <a:pPr>
                        <a:lnSpc>
                          <a:spcPct val="100000"/>
                        </a:lnSpc>
                        <a:spcAft>
                          <a:spcPts val="0"/>
                        </a:spcAft>
                      </a:pPr>
                      <a:r>
                        <a:rPr lang="es-PE" sz="1200" dirty="0">
                          <a:effectLst/>
                        </a:rPr>
                        <a:t>Árboles</a:t>
                      </a:r>
                      <a:endParaRPr lang="es-PE" sz="1200" dirty="0">
                        <a:effectLst/>
                        <a:latin typeface="Calibri"/>
                        <a:ea typeface="Calibri"/>
                        <a:cs typeface="Arial"/>
                      </a:endParaRPr>
                    </a:p>
                  </a:txBody>
                  <a:tcPr marL="46720" marR="46720" marT="0" marB="0" anchor="ctr"/>
                </a:tc>
              </a:tr>
              <a:tr h="173304">
                <a:tc vMerge="1">
                  <a:txBody>
                    <a:bodyPr/>
                    <a:lstStyle/>
                    <a:p>
                      <a:endParaRPr lang="es-PE"/>
                    </a:p>
                  </a:txBody>
                  <a:tcPr/>
                </a:tc>
                <a:tc vMerge="1">
                  <a:txBody>
                    <a:bodyPr/>
                    <a:lstStyle/>
                    <a:p>
                      <a:endParaRPr lang="es-PE"/>
                    </a:p>
                  </a:txBody>
                  <a:tcPr/>
                </a:tc>
                <a:tc>
                  <a:txBody>
                    <a:bodyPr/>
                    <a:lstStyle/>
                    <a:p>
                      <a:pPr>
                        <a:lnSpc>
                          <a:spcPct val="100000"/>
                        </a:lnSpc>
                        <a:spcAft>
                          <a:spcPts val="0"/>
                        </a:spcAft>
                      </a:pPr>
                      <a:r>
                        <a:rPr lang="es-PE" sz="1200" dirty="0">
                          <a:effectLst/>
                        </a:rPr>
                        <a:t>Arbustos</a:t>
                      </a:r>
                      <a:endParaRPr lang="es-PE" sz="1200" dirty="0">
                        <a:effectLst/>
                        <a:latin typeface="Calibri"/>
                        <a:ea typeface="Calibri"/>
                        <a:cs typeface="Arial"/>
                      </a:endParaRPr>
                    </a:p>
                  </a:txBody>
                  <a:tcPr marL="46720" marR="46720" marT="0" marB="0" anchor="ctr"/>
                </a:tc>
              </a:tr>
              <a:tr h="173304">
                <a:tc vMerge="1">
                  <a:txBody>
                    <a:bodyPr/>
                    <a:lstStyle/>
                    <a:p>
                      <a:endParaRPr lang="es-PE"/>
                    </a:p>
                  </a:txBody>
                  <a:tcPr/>
                </a:tc>
                <a:tc vMerge="1">
                  <a:txBody>
                    <a:bodyPr/>
                    <a:lstStyle/>
                    <a:p>
                      <a:endParaRPr lang="es-PE"/>
                    </a:p>
                  </a:txBody>
                  <a:tcPr/>
                </a:tc>
                <a:tc>
                  <a:txBody>
                    <a:bodyPr/>
                    <a:lstStyle/>
                    <a:p>
                      <a:pPr>
                        <a:lnSpc>
                          <a:spcPct val="100000"/>
                        </a:lnSpc>
                        <a:spcAft>
                          <a:spcPts val="0"/>
                        </a:spcAft>
                      </a:pPr>
                      <a:r>
                        <a:rPr lang="es-PE" sz="1200" dirty="0">
                          <a:effectLst/>
                        </a:rPr>
                        <a:t>Pastizales</a:t>
                      </a:r>
                      <a:endParaRPr lang="es-PE" sz="1200" dirty="0">
                        <a:effectLst/>
                        <a:latin typeface="Calibri"/>
                        <a:ea typeface="Calibri"/>
                        <a:cs typeface="Arial"/>
                      </a:endParaRPr>
                    </a:p>
                  </a:txBody>
                  <a:tcPr marL="46720" marR="46720" marT="0" marB="0" anchor="ctr"/>
                </a:tc>
              </a:tr>
              <a:tr h="173304">
                <a:tc vMerge="1">
                  <a:txBody>
                    <a:bodyPr/>
                    <a:lstStyle/>
                    <a:p>
                      <a:endParaRPr lang="es-PE"/>
                    </a:p>
                  </a:txBody>
                  <a:tcPr/>
                </a:tc>
                <a:tc rowSpan="4">
                  <a:txBody>
                    <a:bodyPr/>
                    <a:lstStyle/>
                    <a:p>
                      <a:pPr algn="ctr">
                        <a:lnSpc>
                          <a:spcPct val="100000"/>
                        </a:lnSpc>
                        <a:spcAft>
                          <a:spcPts val="0"/>
                        </a:spcAft>
                      </a:pPr>
                      <a:r>
                        <a:rPr lang="es-PE" sz="1200" dirty="0">
                          <a:effectLst/>
                        </a:rPr>
                        <a:t>Fauna</a:t>
                      </a:r>
                      <a:endParaRPr lang="es-PE" sz="1200" dirty="0">
                        <a:effectLst/>
                        <a:latin typeface="Calibri"/>
                        <a:ea typeface="Calibri"/>
                        <a:cs typeface="Arial"/>
                      </a:endParaRPr>
                    </a:p>
                  </a:txBody>
                  <a:tcPr marL="46720" marR="46720" marT="0" marB="0" anchor="ctr"/>
                </a:tc>
                <a:tc>
                  <a:txBody>
                    <a:bodyPr/>
                    <a:lstStyle/>
                    <a:p>
                      <a:pPr>
                        <a:lnSpc>
                          <a:spcPct val="100000"/>
                        </a:lnSpc>
                        <a:spcAft>
                          <a:spcPts val="0"/>
                        </a:spcAft>
                      </a:pPr>
                      <a:r>
                        <a:rPr lang="es-PE" sz="1200" dirty="0">
                          <a:effectLst/>
                        </a:rPr>
                        <a:t>Mamíferos</a:t>
                      </a:r>
                      <a:endParaRPr lang="es-PE" sz="1200" dirty="0">
                        <a:effectLst/>
                        <a:latin typeface="Calibri"/>
                        <a:ea typeface="Calibri"/>
                        <a:cs typeface="Arial"/>
                      </a:endParaRPr>
                    </a:p>
                  </a:txBody>
                  <a:tcPr marL="46720" marR="46720" marT="0" marB="0" anchor="ctr"/>
                </a:tc>
              </a:tr>
              <a:tr h="173304">
                <a:tc vMerge="1">
                  <a:txBody>
                    <a:bodyPr/>
                    <a:lstStyle/>
                    <a:p>
                      <a:endParaRPr lang="es-PE"/>
                    </a:p>
                  </a:txBody>
                  <a:tcPr/>
                </a:tc>
                <a:tc vMerge="1">
                  <a:txBody>
                    <a:bodyPr/>
                    <a:lstStyle/>
                    <a:p>
                      <a:endParaRPr lang="es-PE"/>
                    </a:p>
                  </a:txBody>
                  <a:tcPr/>
                </a:tc>
                <a:tc>
                  <a:txBody>
                    <a:bodyPr/>
                    <a:lstStyle/>
                    <a:p>
                      <a:pPr>
                        <a:lnSpc>
                          <a:spcPct val="100000"/>
                        </a:lnSpc>
                        <a:spcAft>
                          <a:spcPts val="0"/>
                        </a:spcAft>
                      </a:pPr>
                      <a:r>
                        <a:rPr lang="es-PE" sz="1200" dirty="0">
                          <a:effectLst/>
                        </a:rPr>
                        <a:t>Aves</a:t>
                      </a:r>
                      <a:endParaRPr lang="es-PE" sz="1200" dirty="0">
                        <a:effectLst/>
                        <a:latin typeface="Calibri"/>
                        <a:ea typeface="Calibri"/>
                        <a:cs typeface="Arial"/>
                      </a:endParaRPr>
                    </a:p>
                  </a:txBody>
                  <a:tcPr marL="46720" marR="46720" marT="0" marB="0" anchor="ctr"/>
                </a:tc>
              </a:tr>
              <a:tr h="173304">
                <a:tc vMerge="1">
                  <a:txBody>
                    <a:bodyPr/>
                    <a:lstStyle/>
                    <a:p>
                      <a:endParaRPr lang="es-PE"/>
                    </a:p>
                  </a:txBody>
                  <a:tcPr/>
                </a:tc>
                <a:tc vMerge="1">
                  <a:txBody>
                    <a:bodyPr/>
                    <a:lstStyle/>
                    <a:p>
                      <a:endParaRPr lang="es-PE"/>
                    </a:p>
                  </a:txBody>
                  <a:tcPr/>
                </a:tc>
                <a:tc>
                  <a:txBody>
                    <a:bodyPr/>
                    <a:lstStyle/>
                    <a:p>
                      <a:pPr>
                        <a:lnSpc>
                          <a:spcPct val="100000"/>
                        </a:lnSpc>
                        <a:spcAft>
                          <a:spcPts val="0"/>
                        </a:spcAft>
                      </a:pPr>
                      <a:r>
                        <a:rPr lang="es-PE" sz="1200" dirty="0">
                          <a:effectLst/>
                        </a:rPr>
                        <a:t>Reptiles</a:t>
                      </a:r>
                      <a:endParaRPr lang="es-PE" sz="1200" dirty="0">
                        <a:effectLst/>
                        <a:latin typeface="Calibri"/>
                        <a:ea typeface="Calibri"/>
                        <a:cs typeface="Arial"/>
                      </a:endParaRPr>
                    </a:p>
                  </a:txBody>
                  <a:tcPr marL="46720" marR="46720" marT="0" marB="0" anchor="ctr"/>
                </a:tc>
              </a:tr>
              <a:tr h="184432">
                <a:tc vMerge="1">
                  <a:txBody>
                    <a:bodyPr/>
                    <a:lstStyle/>
                    <a:p>
                      <a:endParaRPr lang="es-PE"/>
                    </a:p>
                  </a:txBody>
                  <a:tcPr/>
                </a:tc>
                <a:tc vMerge="1">
                  <a:txBody>
                    <a:bodyPr/>
                    <a:lstStyle/>
                    <a:p>
                      <a:endParaRPr lang="es-PE"/>
                    </a:p>
                  </a:txBody>
                  <a:tcPr/>
                </a:tc>
                <a:tc>
                  <a:txBody>
                    <a:bodyPr/>
                    <a:lstStyle/>
                    <a:p>
                      <a:pPr>
                        <a:lnSpc>
                          <a:spcPct val="100000"/>
                        </a:lnSpc>
                        <a:spcAft>
                          <a:spcPts val="0"/>
                        </a:spcAft>
                      </a:pPr>
                      <a:r>
                        <a:rPr lang="es-PE" sz="1200" dirty="0">
                          <a:effectLst/>
                        </a:rPr>
                        <a:t>Efecto barrera</a:t>
                      </a:r>
                      <a:endParaRPr lang="es-PE" sz="1200" dirty="0">
                        <a:effectLst/>
                        <a:latin typeface="Calibri"/>
                        <a:ea typeface="Calibri"/>
                        <a:cs typeface="Arial"/>
                      </a:endParaRPr>
                    </a:p>
                  </a:txBody>
                  <a:tcPr marL="46720" marR="46720" marT="0" marB="0" anchor="ctr"/>
                </a:tc>
              </a:tr>
              <a:tr h="173304">
                <a:tc rowSpan="3" gridSpan="2">
                  <a:txBody>
                    <a:bodyPr/>
                    <a:lstStyle/>
                    <a:p>
                      <a:pPr algn="ctr">
                        <a:lnSpc>
                          <a:spcPct val="100000"/>
                        </a:lnSpc>
                        <a:spcAft>
                          <a:spcPts val="0"/>
                        </a:spcAft>
                      </a:pPr>
                      <a:r>
                        <a:rPr lang="es-PE" sz="1200">
                          <a:effectLst/>
                        </a:rPr>
                        <a:t>MEDIO SOCIOECONÓMICO</a:t>
                      </a:r>
                      <a:endParaRPr lang="es-PE" sz="1200">
                        <a:effectLst/>
                        <a:latin typeface="Calibri"/>
                        <a:ea typeface="Calibri"/>
                        <a:cs typeface="Arial"/>
                      </a:endParaRPr>
                    </a:p>
                  </a:txBody>
                  <a:tcPr marL="46720" marR="46720" marT="0" marB="0" anchor="ctr"/>
                </a:tc>
                <a:tc rowSpan="3" hMerge="1">
                  <a:txBody>
                    <a:bodyPr/>
                    <a:lstStyle/>
                    <a:p>
                      <a:endParaRPr lang="es-PE"/>
                    </a:p>
                  </a:txBody>
                  <a:tcPr/>
                </a:tc>
                <a:tc>
                  <a:txBody>
                    <a:bodyPr/>
                    <a:lstStyle/>
                    <a:p>
                      <a:pPr>
                        <a:lnSpc>
                          <a:spcPct val="100000"/>
                        </a:lnSpc>
                        <a:spcAft>
                          <a:spcPts val="0"/>
                        </a:spcAft>
                      </a:pPr>
                      <a:r>
                        <a:rPr lang="es-PE" sz="1200" dirty="0">
                          <a:effectLst/>
                        </a:rPr>
                        <a:t>Empleo</a:t>
                      </a:r>
                      <a:endParaRPr lang="es-PE" sz="1200" dirty="0">
                        <a:effectLst/>
                        <a:latin typeface="Calibri"/>
                        <a:ea typeface="Calibri"/>
                        <a:cs typeface="Arial"/>
                      </a:endParaRPr>
                    </a:p>
                  </a:txBody>
                  <a:tcPr marL="46720" marR="46720" marT="0" marB="0" anchor="ctr"/>
                </a:tc>
              </a:tr>
              <a:tr h="198783">
                <a:tc gridSpan="2" vMerge="1">
                  <a:txBody>
                    <a:bodyPr/>
                    <a:lstStyle/>
                    <a:p>
                      <a:endParaRPr lang="es-PE"/>
                    </a:p>
                  </a:txBody>
                  <a:tcPr/>
                </a:tc>
                <a:tc hMerge="1" vMerge="1">
                  <a:txBody>
                    <a:bodyPr/>
                    <a:lstStyle/>
                    <a:p>
                      <a:endParaRPr lang="es-PE"/>
                    </a:p>
                  </a:txBody>
                  <a:tcPr/>
                </a:tc>
                <a:tc>
                  <a:txBody>
                    <a:bodyPr/>
                    <a:lstStyle/>
                    <a:p>
                      <a:pPr>
                        <a:lnSpc>
                          <a:spcPct val="100000"/>
                        </a:lnSpc>
                        <a:spcAft>
                          <a:spcPts val="0"/>
                        </a:spcAft>
                      </a:pPr>
                      <a:r>
                        <a:rPr lang="es-PE" sz="1200" dirty="0">
                          <a:effectLst/>
                        </a:rPr>
                        <a:t>Salud y Seguridad</a:t>
                      </a:r>
                      <a:endParaRPr lang="es-PE" sz="1200" dirty="0">
                        <a:effectLst/>
                        <a:latin typeface="Calibri"/>
                        <a:ea typeface="Calibri"/>
                        <a:cs typeface="Arial"/>
                      </a:endParaRPr>
                    </a:p>
                  </a:txBody>
                  <a:tcPr marL="46720" marR="46720" marT="0" marB="0" anchor="ctr"/>
                </a:tc>
              </a:tr>
              <a:tr h="198783">
                <a:tc gridSpan="2" vMerge="1">
                  <a:txBody>
                    <a:bodyPr/>
                    <a:lstStyle/>
                    <a:p>
                      <a:endParaRPr lang="es-PE"/>
                    </a:p>
                  </a:txBody>
                  <a:tcPr/>
                </a:tc>
                <a:tc hMerge="1" vMerge="1">
                  <a:txBody>
                    <a:bodyPr/>
                    <a:lstStyle/>
                    <a:p>
                      <a:endParaRPr lang="es-PE"/>
                    </a:p>
                  </a:txBody>
                  <a:tcPr/>
                </a:tc>
                <a:tc>
                  <a:txBody>
                    <a:bodyPr/>
                    <a:lstStyle/>
                    <a:p>
                      <a:pPr>
                        <a:lnSpc>
                          <a:spcPct val="100000"/>
                        </a:lnSpc>
                        <a:spcAft>
                          <a:spcPts val="0"/>
                        </a:spcAft>
                      </a:pPr>
                      <a:r>
                        <a:rPr lang="es-PE" sz="1200" dirty="0">
                          <a:effectLst/>
                        </a:rPr>
                        <a:t>Efecto barrera</a:t>
                      </a:r>
                      <a:endParaRPr lang="es-PE" sz="1200" dirty="0">
                        <a:effectLst/>
                        <a:latin typeface="Calibri"/>
                        <a:ea typeface="Calibri"/>
                        <a:cs typeface="Arial"/>
                      </a:endParaRPr>
                    </a:p>
                  </a:txBody>
                  <a:tcPr marL="46720" marR="46720" marT="0" marB="0" anchor="ctr"/>
                </a:tc>
              </a:tr>
            </a:tbl>
          </a:graphicData>
        </a:graphic>
      </p:graphicFrame>
    </p:spTree>
    <p:extLst>
      <p:ext uri="{BB962C8B-B14F-4D97-AF65-F5344CB8AC3E}">
        <p14:creationId xmlns:p14="http://schemas.microsoft.com/office/powerpoint/2010/main" val="2558050673"/>
      </p:ext>
    </p:extLst>
  </p:cSld>
  <p:clrMapOvr>
    <a:masterClrMapping/>
  </p:clrMapOvr>
  <p:transition spd="slow">
    <p:split orient="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304441" y="116632"/>
            <a:ext cx="4067759" cy="523220"/>
          </a:xfrm>
          <a:prstGeom prst="rect">
            <a:avLst/>
          </a:prstGeom>
        </p:spPr>
        <p:txBody>
          <a:bodyPr wrap="square">
            <a:spAutoFit/>
          </a:bodyPr>
          <a:lstStyle/>
          <a:p>
            <a:pPr lvl="1" algn="ctr">
              <a:defRPr/>
            </a:pPr>
            <a:r>
              <a:rPr lang="es-PE" sz="2800" u="sng" dirty="0">
                <a:solidFill>
                  <a:srgbClr val="33CCCC"/>
                </a:solidFill>
                <a:latin typeface="Elephant" panose="02020904090505020303" pitchFamily="18" charset="0"/>
                <a:ea typeface="+mj-ea"/>
                <a:cs typeface="+mj-cs"/>
              </a:rPr>
              <a:t>OBJETIVOS</a:t>
            </a:r>
            <a:endParaRPr lang="es-PE" sz="3200" u="sng" dirty="0">
              <a:solidFill>
                <a:srgbClr val="33CCCC"/>
              </a:solidFill>
              <a:latin typeface="Elephant" panose="02020904090505020303" pitchFamily="18" charset="0"/>
              <a:ea typeface="+mj-ea"/>
              <a:cs typeface="+mj-cs"/>
            </a:endParaRPr>
          </a:p>
        </p:txBody>
      </p:sp>
      <p:sp>
        <p:nvSpPr>
          <p:cNvPr id="5" name="4 Rectángulo"/>
          <p:cNvSpPr/>
          <p:nvPr/>
        </p:nvSpPr>
        <p:spPr>
          <a:xfrm>
            <a:off x="395536" y="692696"/>
            <a:ext cx="4824536" cy="461665"/>
          </a:xfrm>
          <a:prstGeom prst="rect">
            <a:avLst/>
          </a:prstGeom>
        </p:spPr>
        <p:txBody>
          <a:bodyPr wrap="square">
            <a:spAutoFit/>
          </a:bodyPr>
          <a:lstStyle/>
          <a:p>
            <a:pPr lvl="1">
              <a:defRPr/>
            </a:pPr>
            <a:r>
              <a:rPr lang="es-PE" sz="2400" u="sng" dirty="0">
                <a:solidFill>
                  <a:srgbClr val="FFC000"/>
                </a:solidFill>
                <a:latin typeface="Arial Black" panose="020B0A04020102020204" pitchFamily="34" charset="0"/>
                <a:ea typeface="+mj-ea"/>
                <a:cs typeface="+mj-cs"/>
              </a:rPr>
              <a:t>OBJETIVO GENERAL</a:t>
            </a:r>
          </a:p>
        </p:txBody>
      </p:sp>
      <p:sp>
        <p:nvSpPr>
          <p:cNvPr id="6" name="5 Rectángulo"/>
          <p:cNvSpPr/>
          <p:nvPr/>
        </p:nvSpPr>
        <p:spPr>
          <a:xfrm>
            <a:off x="347565" y="1210985"/>
            <a:ext cx="8256883" cy="738664"/>
          </a:xfrm>
          <a:prstGeom prst="rect">
            <a:avLst/>
          </a:prstGeom>
        </p:spPr>
        <p:txBody>
          <a:bodyPr wrap="square">
            <a:spAutoFit/>
          </a:bodyPr>
          <a:lstStyle/>
          <a:p>
            <a:pPr algn="just"/>
            <a:r>
              <a:rPr lang="es-PE" sz="2100" dirty="0" smtClean="0">
                <a:latin typeface="Arial Narrow" pitchFamily="34" charset="0"/>
              </a:rPr>
              <a:t>Elaborar </a:t>
            </a:r>
            <a:r>
              <a:rPr lang="es-PE" sz="2100" dirty="0" smtClean="0">
                <a:latin typeface="Arial Narrow" pitchFamily="34" charset="0"/>
              </a:rPr>
              <a:t>la “</a:t>
            </a:r>
            <a:r>
              <a:rPr lang="es-PE" sz="2100" dirty="0" smtClean="0">
                <a:latin typeface="Arial Narrow" pitchFamily="34" charset="0"/>
              </a:rPr>
              <a:t>PROGRAMACION </a:t>
            </a:r>
            <a:r>
              <a:rPr lang="es-PE" sz="2100" dirty="0" smtClean="0">
                <a:latin typeface="Arial Narrow" pitchFamily="34" charset="0"/>
              </a:rPr>
              <a:t>DE </a:t>
            </a:r>
            <a:r>
              <a:rPr lang="es-PE" sz="2100" dirty="0">
                <a:latin typeface="Arial Narrow" pitchFamily="34" charset="0"/>
              </a:rPr>
              <a:t>LA </a:t>
            </a:r>
            <a:r>
              <a:rPr lang="es-PE" sz="2100" dirty="0" smtClean="0">
                <a:latin typeface="Arial Narrow" pitchFamily="34" charset="0"/>
              </a:rPr>
              <a:t>CARRETERA EN  </a:t>
            </a:r>
            <a:r>
              <a:rPr lang="es-PE" sz="2100" dirty="0">
                <a:latin typeface="Arial Narrow" pitchFamily="34" charset="0"/>
              </a:rPr>
              <a:t>DISTRITO DE HUARMACA, PROVINCIA DE HUANCABAMBA, REGION PIURA</a:t>
            </a:r>
            <a:r>
              <a:rPr lang="es-PE" sz="2100" dirty="0" smtClean="0">
                <a:latin typeface="Arial Narrow" pitchFamily="34" charset="0"/>
              </a:rPr>
              <a:t>”.</a:t>
            </a:r>
            <a:endParaRPr lang="es-PE" sz="2100" dirty="0">
              <a:latin typeface="Arial Narrow" pitchFamily="34" charset="0"/>
            </a:endParaRPr>
          </a:p>
        </p:txBody>
      </p:sp>
      <p:sp>
        <p:nvSpPr>
          <p:cNvPr id="7" name="6 Rectángulo"/>
          <p:cNvSpPr/>
          <p:nvPr/>
        </p:nvSpPr>
        <p:spPr>
          <a:xfrm>
            <a:off x="843469" y="2708920"/>
            <a:ext cx="4555158" cy="461665"/>
          </a:xfrm>
          <a:prstGeom prst="rect">
            <a:avLst/>
          </a:prstGeom>
        </p:spPr>
        <p:txBody>
          <a:bodyPr wrap="none">
            <a:spAutoFit/>
          </a:bodyPr>
          <a:lstStyle/>
          <a:p>
            <a:pPr>
              <a:defRPr/>
            </a:pPr>
            <a:r>
              <a:rPr lang="es-PE" sz="2400" u="sng" dirty="0">
                <a:solidFill>
                  <a:srgbClr val="FFC000"/>
                </a:solidFill>
                <a:latin typeface="Arial Black" panose="020B0A04020102020204" pitchFamily="34" charset="0"/>
                <a:ea typeface="+mj-ea"/>
                <a:cs typeface="+mj-cs"/>
              </a:rPr>
              <a:t>OBJETIVOS ESPECÍFICOS</a:t>
            </a:r>
          </a:p>
        </p:txBody>
      </p:sp>
      <p:sp>
        <p:nvSpPr>
          <p:cNvPr id="8" name="7 Rectángulo"/>
          <p:cNvSpPr/>
          <p:nvPr/>
        </p:nvSpPr>
        <p:spPr>
          <a:xfrm>
            <a:off x="-108520" y="3212976"/>
            <a:ext cx="8784976" cy="830997"/>
          </a:xfrm>
          <a:prstGeom prst="rect">
            <a:avLst/>
          </a:prstGeom>
        </p:spPr>
        <p:txBody>
          <a:bodyPr wrap="square">
            <a:spAutoFit/>
          </a:bodyPr>
          <a:lstStyle/>
          <a:p>
            <a:pPr marL="800100" lvl="1" indent="-342900">
              <a:buFont typeface="Wingdings" pitchFamily="2" charset="2"/>
              <a:buChar char="Ø"/>
            </a:pPr>
            <a:r>
              <a:rPr lang="es-PE" sz="2400" dirty="0"/>
              <a:t>Sustentar los pasos de la programación de la ejecución de la carretera </a:t>
            </a:r>
            <a:endParaRPr lang="es-PE" sz="2200" dirty="0">
              <a:latin typeface="+mj-lt"/>
            </a:endParaRPr>
          </a:p>
        </p:txBody>
      </p:sp>
    </p:spTree>
  </p:cSld>
  <p:clrMapOvr>
    <a:masterClrMapping/>
  </p:clrMapOvr>
  <p:transition spd="slow">
    <p:split orient="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46856" y="1700808"/>
            <a:ext cx="8229600" cy="2592288"/>
          </a:xfrm>
          <a:prstGeom prst="rect">
            <a:avLst/>
          </a:prstGeom>
        </p:spPr>
        <p:txBody>
          <a:bodyPr anchor="ctr"/>
          <a:lstStyle/>
          <a:p>
            <a:pPr algn="ctr" fontAlgn="auto">
              <a:spcAft>
                <a:spcPts val="0"/>
              </a:spcAft>
              <a:defRPr/>
            </a:pPr>
            <a:endParaRPr lang="es-ES" sz="4000" u="sng" dirty="0">
              <a:solidFill>
                <a:srgbClr val="FF0000"/>
              </a:solidFill>
              <a:latin typeface="Elephant" panose="02020904090505020303" pitchFamily="18" charset="0"/>
              <a:ea typeface="+mj-ea"/>
              <a:cs typeface="+mj-cs"/>
            </a:endParaRPr>
          </a:p>
          <a:p>
            <a:pPr algn="ctr" fontAlgn="auto">
              <a:spcAft>
                <a:spcPts val="0"/>
              </a:spcAft>
              <a:defRPr/>
            </a:pPr>
            <a:r>
              <a:rPr lang="es-ES" sz="4000" dirty="0" smtClean="0">
                <a:solidFill>
                  <a:srgbClr val="FF0000"/>
                </a:solidFill>
                <a:latin typeface="Elephant" panose="02020904090505020303" pitchFamily="18" charset="0"/>
                <a:ea typeface="+mj-ea"/>
                <a:cs typeface="+mj-cs"/>
              </a:rPr>
              <a:t>FLETE</a:t>
            </a:r>
            <a:endParaRPr lang="es-ES" sz="4000" dirty="0">
              <a:solidFill>
                <a:srgbClr val="FF0000"/>
              </a:solidFill>
              <a:latin typeface="Elephant" panose="02020904090505020303" pitchFamily="18" charset="0"/>
              <a:ea typeface="+mj-ea"/>
              <a:cs typeface="+mj-cs"/>
            </a:endParaRPr>
          </a:p>
        </p:txBody>
      </p:sp>
    </p:spTree>
    <p:extLst>
      <p:ext uri="{BB962C8B-B14F-4D97-AF65-F5344CB8AC3E}">
        <p14:creationId xmlns:p14="http://schemas.microsoft.com/office/powerpoint/2010/main" val="924053591"/>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46856" y="1700808"/>
            <a:ext cx="8229600" cy="2592288"/>
          </a:xfrm>
          <a:prstGeom prst="rect">
            <a:avLst/>
          </a:prstGeom>
        </p:spPr>
        <p:txBody>
          <a:bodyPr anchor="ctr"/>
          <a:lstStyle/>
          <a:p>
            <a:pPr algn="ctr" fontAlgn="auto">
              <a:spcAft>
                <a:spcPts val="0"/>
              </a:spcAft>
              <a:defRPr/>
            </a:pPr>
            <a:r>
              <a:rPr lang="es-ES" sz="3200" u="sng" dirty="0" smtClean="0">
                <a:solidFill>
                  <a:srgbClr val="FFFF00"/>
                </a:solidFill>
                <a:latin typeface="Elephant" panose="02020904090505020303" pitchFamily="18" charset="0"/>
                <a:ea typeface="+mj-ea"/>
                <a:cs typeface="+mj-cs"/>
              </a:rPr>
              <a:t>CAPÍTULO IX</a:t>
            </a:r>
          </a:p>
          <a:p>
            <a:pPr algn="ctr" fontAlgn="auto">
              <a:spcAft>
                <a:spcPts val="0"/>
              </a:spcAft>
              <a:defRPr/>
            </a:pPr>
            <a:endParaRPr lang="es-ES" sz="4000" u="sng" dirty="0">
              <a:solidFill>
                <a:srgbClr val="FF0000"/>
              </a:solidFill>
              <a:latin typeface="Elephant" panose="02020904090505020303" pitchFamily="18" charset="0"/>
              <a:ea typeface="+mj-ea"/>
              <a:cs typeface="+mj-cs"/>
            </a:endParaRPr>
          </a:p>
          <a:p>
            <a:pPr algn="ctr" fontAlgn="auto">
              <a:spcAft>
                <a:spcPts val="0"/>
              </a:spcAft>
              <a:defRPr/>
            </a:pPr>
            <a:r>
              <a:rPr lang="es-ES" sz="4000" dirty="0" smtClean="0">
                <a:solidFill>
                  <a:srgbClr val="FF0000"/>
                </a:solidFill>
                <a:latin typeface="Elephant" panose="02020904090505020303" pitchFamily="18" charset="0"/>
                <a:ea typeface="+mj-ea"/>
                <a:cs typeface="+mj-cs"/>
              </a:rPr>
              <a:t>CONCLUSIONES Y RECOMENDACIONES</a:t>
            </a:r>
            <a:endParaRPr lang="es-ES" sz="4000" dirty="0">
              <a:solidFill>
                <a:srgbClr val="FF0000"/>
              </a:solidFill>
              <a:latin typeface="Elephant" panose="02020904090505020303" pitchFamily="18" charset="0"/>
              <a:ea typeface="+mj-ea"/>
              <a:cs typeface="+mj-cs"/>
            </a:endParaRPr>
          </a:p>
        </p:txBody>
      </p:sp>
    </p:spTree>
    <p:extLst>
      <p:ext uri="{BB962C8B-B14F-4D97-AF65-F5344CB8AC3E}">
        <p14:creationId xmlns:p14="http://schemas.microsoft.com/office/powerpoint/2010/main" val="466247772"/>
      </p:ext>
    </p:extLst>
  </p:cSld>
  <p:clrMapOvr>
    <a:masterClrMapping/>
  </p:clrMapOvr>
  <p:transition spd="slow">
    <p:split orient="ver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79512" y="260648"/>
            <a:ext cx="3365024" cy="461665"/>
          </a:xfrm>
          <a:prstGeom prst="rect">
            <a:avLst/>
          </a:prstGeom>
        </p:spPr>
        <p:txBody>
          <a:bodyPr wrap="none">
            <a:spAutoFit/>
          </a:bodyPr>
          <a:lstStyle/>
          <a:p>
            <a:pPr>
              <a:defRPr/>
            </a:pPr>
            <a:r>
              <a:rPr lang="es-ES" sz="2400" b="1" dirty="0" smtClean="0">
                <a:solidFill>
                  <a:srgbClr val="FFC000"/>
                </a:solidFill>
                <a:latin typeface="Arial "/>
                <a:cs typeface="Arial" pitchFamily="34" charset="0"/>
              </a:rPr>
              <a:t>9.1.- CONCLUSIONES</a:t>
            </a:r>
            <a:endParaRPr lang="es-ES" sz="2400" b="1" dirty="0">
              <a:solidFill>
                <a:srgbClr val="FFC000"/>
              </a:solidFill>
              <a:latin typeface="Arial "/>
              <a:cs typeface="Arial" pitchFamily="34" charset="0"/>
            </a:endParaRPr>
          </a:p>
        </p:txBody>
      </p:sp>
      <p:sp>
        <p:nvSpPr>
          <p:cNvPr id="3" name="Rectángulo 2"/>
          <p:cNvSpPr/>
          <p:nvPr/>
        </p:nvSpPr>
        <p:spPr>
          <a:xfrm>
            <a:off x="179512" y="722313"/>
            <a:ext cx="8496944" cy="1047979"/>
          </a:xfrm>
          <a:prstGeom prst="rect">
            <a:avLst/>
          </a:prstGeom>
        </p:spPr>
        <p:txBody>
          <a:bodyPr wrap="square">
            <a:spAutoFit/>
          </a:bodyPr>
          <a:lstStyle/>
          <a:p>
            <a:pPr marL="342900" lvl="0" indent="-342900" algn="just">
              <a:lnSpc>
                <a:spcPct val="115000"/>
              </a:lnSpc>
              <a:spcAft>
                <a:spcPts val="0"/>
              </a:spcAft>
              <a:buFont typeface="Wingdings" panose="05000000000000000000" pitchFamily="2" charset="2"/>
              <a:buChar char=""/>
            </a:pPr>
            <a:r>
              <a:rPr lang="es-PE" dirty="0">
                <a:latin typeface="Arial" panose="020B0604020202020204" pitchFamily="34" charset="0"/>
                <a:ea typeface="Calibri" panose="020F0502020204030204" pitchFamily="34" charset="0"/>
                <a:cs typeface="Times New Roman" panose="02020603050405020304" pitchFamily="18" charset="0"/>
              </a:rPr>
              <a:t>Dadas las condiciones orográficas </a:t>
            </a:r>
            <a:r>
              <a:rPr lang="es-PE" dirty="0" smtClean="0">
                <a:latin typeface="Arial" panose="020B0604020202020204" pitchFamily="34" charset="0"/>
                <a:ea typeface="Calibri" panose="020F0502020204030204" pitchFamily="34" charset="0"/>
                <a:cs typeface="Times New Roman" panose="02020603050405020304" pitchFamily="18" charset="0"/>
              </a:rPr>
              <a:t>y </a:t>
            </a:r>
            <a:r>
              <a:rPr lang="es-PE" dirty="0">
                <a:latin typeface="Arial" panose="020B0604020202020204" pitchFamily="34" charset="0"/>
                <a:ea typeface="Calibri" panose="020F0502020204030204" pitchFamily="34" charset="0"/>
                <a:cs typeface="Times New Roman" panose="02020603050405020304" pitchFamily="18" charset="0"/>
              </a:rPr>
              <a:t>la demanda de diseño (</a:t>
            </a:r>
            <a:r>
              <a:rPr lang="es-PE" dirty="0" smtClean="0">
                <a:latin typeface="Arial" panose="020B0604020202020204" pitchFamily="34" charset="0"/>
                <a:ea typeface="Calibri" panose="020F0502020204030204" pitchFamily="34" charset="0"/>
                <a:cs typeface="Times New Roman" panose="02020603050405020304" pitchFamily="18" charset="0"/>
              </a:rPr>
              <a:t>22 </a:t>
            </a:r>
            <a:r>
              <a:rPr lang="es-PE" dirty="0" err="1">
                <a:latin typeface="Arial" panose="020B0604020202020204" pitchFamily="34" charset="0"/>
                <a:ea typeface="Calibri" panose="020F0502020204030204" pitchFamily="34" charset="0"/>
                <a:cs typeface="Times New Roman" panose="02020603050405020304" pitchFamily="18" charset="0"/>
              </a:rPr>
              <a:t>veh</a:t>
            </a:r>
            <a:r>
              <a:rPr lang="es-PE" dirty="0">
                <a:latin typeface="Arial" panose="020B0604020202020204" pitchFamily="34" charset="0"/>
                <a:ea typeface="Calibri" panose="020F0502020204030204" pitchFamily="34" charset="0"/>
                <a:cs typeface="Times New Roman" panose="02020603050405020304" pitchFamily="18" charset="0"/>
              </a:rPr>
              <a:t>/día), la velocidad de diseño asumida es de 20 km/</a:t>
            </a:r>
            <a:r>
              <a:rPr lang="es-PE" dirty="0" err="1">
                <a:latin typeface="Arial" panose="020B0604020202020204" pitchFamily="34" charset="0"/>
                <a:ea typeface="Calibri" panose="020F0502020204030204" pitchFamily="34" charset="0"/>
                <a:cs typeface="Times New Roman" panose="02020603050405020304" pitchFamily="18" charset="0"/>
              </a:rPr>
              <a:t>hr</a:t>
            </a:r>
            <a:r>
              <a:rPr lang="es-PE" dirty="0">
                <a:latin typeface="Arial" panose="020B0604020202020204" pitchFamily="34" charset="0"/>
                <a:ea typeface="Calibri" panose="020F0502020204030204" pitchFamily="34" charset="0"/>
                <a:cs typeface="Times New Roman" panose="02020603050405020304" pitchFamily="18" charset="0"/>
              </a:rPr>
              <a:t>, con lo cual las características geométricas de la vía quedan definidas como sigue</a:t>
            </a:r>
            <a:r>
              <a:rPr lang="es-PE" dirty="0" smtClean="0">
                <a:latin typeface="Arial" panose="020B0604020202020204" pitchFamily="34" charset="0"/>
                <a:ea typeface="Calibri" panose="020F0502020204030204" pitchFamily="34" charset="0"/>
                <a:cs typeface="Times New Roman" panose="02020603050405020304" pitchFamily="18" charset="0"/>
              </a:rPr>
              <a:t>:</a:t>
            </a:r>
            <a:endParaRPr lang="es-PE"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ángulo 3"/>
          <p:cNvSpPr/>
          <p:nvPr/>
        </p:nvSpPr>
        <p:spPr>
          <a:xfrm>
            <a:off x="611560" y="1988840"/>
            <a:ext cx="8352928" cy="4247317"/>
          </a:xfrm>
          <a:prstGeom prst="rect">
            <a:avLst/>
          </a:prstGeom>
        </p:spPr>
        <p:txBody>
          <a:bodyPr wrap="square">
            <a:spAutoFit/>
          </a:bodyPr>
          <a:lstStyle/>
          <a:p>
            <a:pPr algn="just">
              <a:tabLst>
                <a:tab pos="3405188" algn="l"/>
              </a:tabLst>
            </a:pPr>
            <a:r>
              <a:rPr lang="es-PE" dirty="0" smtClean="0"/>
              <a:t>Clasificación de carretera	: 	Carretera de Tercera Clase</a:t>
            </a:r>
          </a:p>
          <a:p>
            <a:pPr algn="just">
              <a:tabLst>
                <a:tab pos="3405188" algn="l"/>
              </a:tabLst>
            </a:pPr>
            <a:r>
              <a:rPr lang="es-PE" dirty="0" smtClean="0"/>
              <a:t>Topografía del terreno	:	Accidentado (Tipo 3) - Escarpado (Tipo 4) </a:t>
            </a:r>
          </a:p>
          <a:p>
            <a:pPr algn="just">
              <a:tabLst>
                <a:tab pos="3405188" algn="l"/>
              </a:tabLst>
            </a:pPr>
            <a:r>
              <a:rPr lang="es-PE" dirty="0" smtClean="0"/>
              <a:t>Velocidad de diseño	: 	20 km/h</a:t>
            </a:r>
          </a:p>
          <a:p>
            <a:pPr algn="just">
              <a:tabLst>
                <a:tab pos="3405188" algn="l"/>
              </a:tabLst>
            </a:pPr>
            <a:r>
              <a:rPr lang="es-PE" dirty="0" smtClean="0"/>
              <a:t>Radio mínimo	: 	10.00 m</a:t>
            </a:r>
          </a:p>
          <a:p>
            <a:pPr algn="just">
              <a:tabLst>
                <a:tab pos="3405188" algn="l"/>
              </a:tabLst>
            </a:pPr>
            <a:r>
              <a:rPr lang="es-PE" dirty="0" smtClean="0"/>
              <a:t>Pendiente mínima	: 	0.35 %</a:t>
            </a:r>
          </a:p>
          <a:p>
            <a:pPr algn="just">
              <a:tabLst>
                <a:tab pos="3405188" algn="l"/>
              </a:tabLst>
            </a:pPr>
            <a:r>
              <a:rPr lang="es-PE" dirty="0" smtClean="0"/>
              <a:t>Pendiente máx. normal	: 	12 %</a:t>
            </a:r>
          </a:p>
          <a:p>
            <a:pPr algn="just">
              <a:tabLst>
                <a:tab pos="3405188" algn="l"/>
              </a:tabLst>
            </a:pPr>
            <a:r>
              <a:rPr lang="es-PE" dirty="0" smtClean="0"/>
              <a:t>Pendiente máx. excepcional	: 	12.73 %</a:t>
            </a:r>
          </a:p>
          <a:p>
            <a:pPr algn="just">
              <a:tabLst>
                <a:tab pos="3405188" algn="l"/>
              </a:tabLst>
            </a:pPr>
            <a:r>
              <a:rPr lang="es-PE" dirty="0" err="1"/>
              <a:t>Dist</a:t>
            </a:r>
            <a:r>
              <a:rPr lang="es-PE" dirty="0"/>
              <a:t>. de visibilidad de parada	: 	20.00 m</a:t>
            </a:r>
          </a:p>
          <a:p>
            <a:pPr algn="just">
              <a:tabLst>
                <a:tab pos="3405188" algn="l"/>
              </a:tabLst>
            </a:pPr>
            <a:r>
              <a:rPr lang="es-PE" dirty="0" smtClean="0"/>
              <a:t>Derecho de vía	: 	8.00 m (cada lado del eje)</a:t>
            </a:r>
          </a:p>
          <a:p>
            <a:pPr algn="just">
              <a:tabLst>
                <a:tab pos="3405188" algn="l"/>
              </a:tabLst>
            </a:pPr>
            <a:r>
              <a:rPr lang="es-PE" dirty="0" smtClean="0"/>
              <a:t>Ancho de calzada	: 	5.00 m</a:t>
            </a:r>
          </a:p>
          <a:p>
            <a:pPr algn="just">
              <a:tabLst>
                <a:tab pos="3405188" algn="l"/>
              </a:tabLst>
            </a:pPr>
            <a:r>
              <a:rPr lang="es-PE" dirty="0" smtClean="0"/>
              <a:t>Bombeo	: 	3 %</a:t>
            </a:r>
          </a:p>
          <a:p>
            <a:pPr algn="just">
              <a:tabLst>
                <a:tab pos="3405188" algn="l"/>
              </a:tabLst>
            </a:pPr>
            <a:r>
              <a:rPr lang="es-PE" dirty="0" smtClean="0"/>
              <a:t>Peralte máximo	: 	10 %</a:t>
            </a:r>
          </a:p>
          <a:p>
            <a:pPr algn="just">
              <a:tabLst>
                <a:tab pos="3405188" algn="l"/>
              </a:tabLst>
            </a:pPr>
            <a:r>
              <a:rPr lang="es-PE" dirty="0" smtClean="0"/>
              <a:t>Talud de corte	: 	1: 3 (h: v)</a:t>
            </a:r>
          </a:p>
          <a:p>
            <a:pPr algn="just">
              <a:tabLst>
                <a:tab pos="3405188" algn="l"/>
              </a:tabLst>
            </a:pPr>
            <a:r>
              <a:rPr lang="es-PE" dirty="0" smtClean="0"/>
              <a:t>Talud de relleno	: 	1: 1.5 (v: h)</a:t>
            </a:r>
          </a:p>
          <a:p>
            <a:pPr algn="just">
              <a:tabLst>
                <a:tab pos="3405188" algn="l"/>
              </a:tabLst>
            </a:pPr>
            <a:r>
              <a:rPr lang="es-PE" dirty="0" smtClean="0"/>
              <a:t>Cunetas	:	0.30 m x 0.70 m (v x h) – sin revestir</a:t>
            </a:r>
            <a:endParaRPr lang="es-PE" dirty="0"/>
          </a:p>
        </p:txBody>
      </p:sp>
    </p:spTree>
    <p:extLst>
      <p:ext uri="{BB962C8B-B14F-4D97-AF65-F5344CB8AC3E}">
        <p14:creationId xmlns:p14="http://schemas.microsoft.com/office/powerpoint/2010/main" val="1084549276"/>
      </p:ext>
    </p:extLst>
  </p:cSld>
  <p:clrMapOvr>
    <a:masterClrMapping/>
  </p:clrMapOvr>
  <p:transition spd="slow">
    <p:split orient="ver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Rectángulo"/>
          <p:cNvSpPr/>
          <p:nvPr/>
        </p:nvSpPr>
        <p:spPr>
          <a:xfrm>
            <a:off x="4139952" y="5373216"/>
            <a:ext cx="4358886" cy="923330"/>
          </a:xfrm>
          <a:prstGeom prst="rect">
            <a:avLst/>
          </a:prstGeom>
          <a:noFill/>
        </p:spPr>
        <p:txBody>
          <a:bodyPr wrap="none" lIns="91440" tIns="45720" rIns="91440" bIns="45720">
            <a:spAutoFit/>
          </a:bodyPr>
          <a:lstStyle/>
          <a:p>
            <a:pPr algn="ctr"/>
            <a:r>
              <a:rPr lang="es-ES" sz="5400" b="1" cap="none" spc="50" dirty="0" smtClean="0">
                <a:ln w="12700" cmpd="sng">
                  <a:solidFill>
                    <a:srgbClr val="FFFF00"/>
                  </a:solidFill>
                  <a:prstDash val="solid"/>
                </a:ln>
                <a:solidFill>
                  <a:srgbClr val="92D050"/>
                </a:solidFill>
                <a:effectLst>
                  <a:glow rad="53100">
                    <a:schemeClr val="accent6">
                      <a:satMod val="180000"/>
                      <a:alpha val="30000"/>
                    </a:schemeClr>
                  </a:glow>
                </a:effectLst>
              </a:rPr>
              <a:t>GRACIAS…!</a:t>
            </a:r>
            <a:endParaRPr lang="es-ES" sz="5400" b="1" cap="none" spc="50" dirty="0">
              <a:ln w="12700" cmpd="sng">
                <a:solidFill>
                  <a:srgbClr val="FFFF00"/>
                </a:solidFill>
                <a:prstDash val="solid"/>
              </a:ln>
              <a:solidFill>
                <a:srgbClr val="92D050"/>
              </a:solidFill>
              <a:effectLst>
                <a:glow rad="53100">
                  <a:schemeClr val="accent6">
                    <a:satMod val="180000"/>
                    <a:alpha val="30000"/>
                  </a:schemeClr>
                </a:glow>
              </a:effectLst>
            </a:endParaRPr>
          </a:p>
        </p:txBody>
      </p:sp>
    </p:spTree>
    <p:extLst>
      <p:ext uri="{BB962C8B-B14F-4D97-AF65-F5344CB8AC3E}">
        <p14:creationId xmlns:p14="http://schemas.microsoft.com/office/powerpoint/2010/main" val="25699226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28625" y="188640"/>
            <a:ext cx="8229600" cy="610047"/>
          </a:xfrm>
          <a:prstGeom prst="rect">
            <a:avLst/>
          </a:prstGeom>
        </p:spPr>
        <p:txBody>
          <a:bodyPr anchor="ctr"/>
          <a:lstStyle/>
          <a:p>
            <a:pPr algn="ctr" fontAlgn="auto">
              <a:spcAft>
                <a:spcPts val="0"/>
              </a:spcAft>
              <a:defRPr/>
            </a:pPr>
            <a:r>
              <a:rPr lang="es-ES" sz="2800" u="sng" dirty="0">
                <a:solidFill>
                  <a:srgbClr val="33CCCC"/>
                </a:solidFill>
                <a:latin typeface="Elephant" panose="02020904090505020303" pitchFamily="18" charset="0"/>
                <a:ea typeface="+mj-ea"/>
                <a:cs typeface="+mj-cs"/>
              </a:rPr>
              <a:t>UBICACIÓN</a:t>
            </a:r>
            <a:endParaRPr lang="es-ES" sz="3200" u="sng" dirty="0">
              <a:solidFill>
                <a:srgbClr val="33CCCC"/>
              </a:solidFill>
              <a:latin typeface="Elephant" panose="02020904090505020303" pitchFamily="18" charset="0"/>
              <a:ea typeface="+mj-ea"/>
              <a:cs typeface="+mj-cs"/>
            </a:endParaRPr>
          </a:p>
        </p:txBody>
      </p:sp>
      <p:sp>
        <p:nvSpPr>
          <p:cNvPr id="9219" name="4 Rectángulo"/>
          <p:cNvSpPr>
            <a:spLocks noChangeArrowheads="1"/>
          </p:cNvSpPr>
          <p:nvPr/>
        </p:nvSpPr>
        <p:spPr bwMode="auto">
          <a:xfrm>
            <a:off x="251520" y="908720"/>
            <a:ext cx="856895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s-PE" sz="2000" dirty="0">
                <a:latin typeface="Arial Narrow" pitchFamily="34" charset="0"/>
              </a:rPr>
              <a:t>El área de estudio del proyecto </a:t>
            </a:r>
            <a:r>
              <a:rPr lang="es-PE" sz="2000" dirty="0" smtClean="0">
                <a:latin typeface="Arial Narrow" pitchFamily="34" charset="0"/>
              </a:rPr>
              <a:t>cuya </a:t>
            </a:r>
            <a:r>
              <a:rPr lang="es-PE" sz="2000" dirty="0">
                <a:latin typeface="Arial Narrow" pitchFamily="34" charset="0"/>
              </a:rPr>
              <a:t>ubicación se da en el extremo suroriental del departamento Piura, provincia Huancabamba, del distrito Huarmaca, entre los paralelos 5° 40’ 10” y 5° 44’ 08”  latitud sur y los meridianos 79° 33’ 57” y 79° 37’ 72” de longitud oeste, presenta alturas que van de los 1800 a 2300  metros sobre el nivel del mar.</a:t>
            </a:r>
          </a:p>
        </p:txBody>
      </p:sp>
      <p:pic>
        <p:nvPicPr>
          <p:cNvPr id="10" name="Imagen 9"/>
          <p:cNvPicPr>
            <a:picLocks noChangeAspect="1"/>
          </p:cNvPicPr>
          <p:nvPr/>
        </p:nvPicPr>
        <p:blipFill rotWithShape="1">
          <a:blip r:embed="rId2"/>
          <a:srcRect l="28368" t="13153" r="44452" b="5783"/>
          <a:stretch/>
        </p:blipFill>
        <p:spPr>
          <a:xfrm>
            <a:off x="1043608" y="2852936"/>
            <a:ext cx="3168352" cy="3556314"/>
          </a:xfrm>
          <a:prstGeom prst="rect">
            <a:avLst/>
          </a:prstGeom>
        </p:spPr>
      </p:pic>
      <p:sp>
        <p:nvSpPr>
          <p:cNvPr id="13" name="4 Rectángulo"/>
          <p:cNvSpPr/>
          <p:nvPr/>
        </p:nvSpPr>
        <p:spPr>
          <a:xfrm>
            <a:off x="4572000" y="4293096"/>
            <a:ext cx="3870201" cy="923330"/>
          </a:xfrm>
          <a:prstGeom prst="rect">
            <a:avLst/>
          </a:prstGeom>
        </p:spPr>
        <p:txBody>
          <a:bodyPr wrap="square">
            <a:spAutoFit/>
          </a:bodyPr>
          <a:lstStyle/>
          <a:p>
            <a:pPr algn="just"/>
            <a:r>
              <a:rPr lang="es-PE" b="1" i="1" dirty="0" smtClean="0">
                <a:latin typeface="Arial Narrow" pitchFamily="34" charset="0"/>
              </a:rPr>
              <a:t>GRÁFICO N° 01:</a:t>
            </a:r>
            <a:r>
              <a:rPr lang="es-PE" i="1" dirty="0" smtClean="0">
                <a:latin typeface="Arial Narrow" pitchFamily="34" charset="0"/>
              </a:rPr>
              <a:t> </a:t>
            </a:r>
            <a:r>
              <a:rPr lang="es-PE" dirty="0" smtClean="0">
                <a:latin typeface="Arial Narrow" pitchFamily="34" charset="0"/>
              </a:rPr>
              <a:t>UBICACIÓN DEL PROYECTO EN EL MAPA DISTRITAL DE HUARMACA.</a:t>
            </a:r>
            <a:endParaRPr lang="es-PE" dirty="0">
              <a:latin typeface="Arial Narrow" pitchFamily="34" charset="0"/>
            </a:endParaRPr>
          </a:p>
        </p:txBody>
      </p:sp>
    </p:spTree>
  </p:cSld>
  <p:clrMapOvr>
    <a:masterClrMapping/>
  </p:clrMapOvr>
  <p:transition spd="slow">
    <p:split orient="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567660" y="188640"/>
            <a:ext cx="7924800" cy="774700"/>
          </a:xfrm>
          <a:prstGeom prst="rect">
            <a:avLst/>
          </a:prstGeom>
        </p:spPr>
        <p:txBody>
          <a:bodyPr/>
          <a:lstStyle/>
          <a:p>
            <a:pPr algn="ctr" eaLnBrk="0" hangingPunct="0">
              <a:defRPr/>
            </a:pPr>
            <a:r>
              <a:rPr lang="es-PE" sz="2400" u="sng" dirty="0" smtClean="0">
                <a:solidFill>
                  <a:srgbClr val="33CCCC"/>
                </a:solidFill>
                <a:latin typeface="Elephant" panose="02020904090505020303" pitchFamily="18" charset="0"/>
                <a:ea typeface="+mj-ea"/>
                <a:cs typeface="+mj-cs"/>
              </a:rPr>
              <a:t>DESCRIPCIÓN GENERAL DEL PROYECTO</a:t>
            </a:r>
            <a:endParaRPr lang="es-ES" sz="2400" u="sng" dirty="0">
              <a:solidFill>
                <a:srgbClr val="33CCCC"/>
              </a:solidFill>
              <a:latin typeface="Elephant" panose="02020904090505020303" pitchFamily="18" charset="0"/>
              <a:ea typeface="+mj-ea"/>
              <a:cs typeface="+mj-cs"/>
            </a:endParaRPr>
          </a:p>
          <a:p>
            <a:pPr algn="ctr" eaLnBrk="0" hangingPunct="0">
              <a:defRPr/>
            </a:pPr>
            <a:endParaRPr lang="es-ES" sz="2400" u="sng" dirty="0">
              <a:solidFill>
                <a:srgbClr val="FFC000"/>
              </a:solidFill>
              <a:latin typeface="Elephant" panose="02020904090505020303" pitchFamily="18" charset="0"/>
              <a:ea typeface="+mj-ea"/>
              <a:cs typeface="+mj-cs"/>
            </a:endParaRPr>
          </a:p>
        </p:txBody>
      </p:sp>
      <p:sp>
        <p:nvSpPr>
          <p:cNvPr id="6" name="5 Rectángulo"/>
          <p:cNvSpPr/>
          <p:nvPr/>
        </p:nvSpPr>
        <p:spPr>
          <a:xfrm>
            <a:off x="435401" y="663660"/>
            <a:ext cx="6643688" cy="677108"/>
          </a:xfrm>
          <a:prstGeom prst="rect">
            <a:avLst/>
          </a:prstGeom>
        </p:spPr>
        <p:txBody>
          <a:bodyPr>
            <a:spAutoFit/>
          </a:bodyPr>
          <a:lstStyle/>
          <a:p>
            <a:pPr marL="0" lvl="2">
              <a:defRPr/>
            </a:pPr>
            <a:r>
              <a:rPr lang="es-ES" sz="2000" u="sng" dirty="0" smtClean="0">
                <a:solidFill>
                  <a:srgbClr val="FFC000"/>
                </a:solidFill>
                <a:latin typeface="Arial Black" panose="020B0A04020102020204" pitchFamily="34" charset="0"/>
              </a:rPr>
              <a:t> 1.- </a:t>
            </a:r>
            <a:r>
              <a:rPr lang="es-PE" sz="2000" u="sng" dirty="0" smtClean="0">
                <a:solidFill>
                  <a:srgbClr val="FFC000"/>
                </a:solidFill>
                <a:latin typeface="Arial Black" panose="020B0A04020102020204" pitchFamily="34" charset="0"/>
              </a:rPr>
              <a:t>ESTUDIOS </a:t>
            </a:r>
            <a:r>
              <a:rPr lang="es-PE" sz="2000" u="sng" dirty="0">
                <a:solidFill>
                  <a:srgbClr val="FFC000"/>
                </a:solidFill>
                <a:latin typeface="Arial Black" panose="020B0A04020102020204" pitchFamily="34" charset="0"/>
              </a:rPr>
              <a:t>FÍSICO – GEOGRÁFICOS</a:t>
            </a:r>
          </a:p>
          <a:p>
            <a:pPr marL="342900" indent="-342900">
              <a:buFont typeface="Arial" pitchFamily="34" charset="0"/>
              <a:buChar char="•"/>
              <a:defRPr/>
            </a:pPr>
            <a:r>
              <a:rPr lang="es-PE" u="sng" dirty="0">
                <a:solidFill>
                  <a:srgbClr val="00B050"/>
                </a:solidFill>
                <a:latin typeface="Arial Black" panose="020B0A04020102020204" pitchFamily="34" charset="0"/>
              </a:rPr>
              <a:t>SITUACIÓN </a:t>
            </a:r>
            <a:r>
              <a:rPr lang="es-PE" u="sng" dirty="0" smtClean="0">
                <a:solidFill>
                  <a:srgbClr val="00B050"/>
                </a:solidFill>
                <a:latin typeface="Arial Black" panose="020B0A04020102020204" pitchFamily="34" charset="0"/>
              </a:rPr>
              <a:t>POLITICA Y GEOGRÁFICA</a:t>
            </a:r>
            <a:endParaRPr lang="es-ES" u="sng" dirty="0">
              <a:solidFill>
                <a:srgbClr val="00B050"/>
              </a:solidFill>
              <a:latin typeface="Arial Black" panose="020B0A04020102020204" pitchFamily="34" charset="0"/>
            </a:endParaRPr>
          </a:p>
        </p:txBody>
      </p:sp>
      <p:sp>
        <p:nvSpPr>
          <p:cNvPr id="2" name="1 Rectángulo"/>
          <p:cNvSpPr/>
          <p:nvPr/>
        </p:nvSpPr>
        <p:spPr>
          <a:xfrm>
            <a:off x="395536" y="5571817"/>
            <a:ext cx="4464496" cy="1169551"/>
          </a:xfrm>
          <a:prstGeom prst="rect">
            <a:avLst/>
          </a:prstGeom>
        </p:spPr>
        <p:txBody>
          <a:bodyPr wrap="square">
            <a:spAutoFit/>
          </a:bodyPr>
          <a:lstStyle/>
          <a:p>
            <a:r>
              <a:rPr lang="es-PE" sz="1400" b="1" u="sng" dirty="0"/>
              <a:t>INICIO DEL </a:t>
            </a:r>
            <a:r>
              <a:rPr lang="es-PE" sz="1400" b="1" u="sng" dirty="0" smtClean="0"/>
              <a:t>CAMINO</a:t>
            </a:r>
          </a:p>
          <a:p>
            <a:r>
              <a:rPr lang="es-PE" sz="1400" b="1" dirty="0" smtClean="0"/>
              <a:t>(</a:t>
            </a:r>
            <a:r>
              <a:rPr lang="es-PE" sz="1400" b="1" dirty="0"/>
              <a:t>km 0 + 000  </a:t>
            </a:r>
            <a:r>
              <a:rPr lang="es-PE" sz="1400" b="1" dirty="0" smtClean="0"/>
              <a:t>-  </a:t>
            </a:r>
            <a:r>
              <a:rPr lang="es-PE" sz="1400" b="1" dirty="0"/>
              <a:t>Caserío </a:t>
            </a:r>
            <a:r>
              <a:rPr lang="es-PE" sz="1400" b="1" dirty="0" smtClean="0"/>
              <a:t>Succhupampa de congoña)</a:t>
            </a:r>
            <a:endParaRPr lang="es-PE" sz="1400" dirty="0"/>
          </a:p>
          <a:p>
            <a:pPr lvl="0"/>
            <a:r>
              <a:rPr lang="es-PE" sz="1400" dirty="0"/>
              <a:t>NORTE	</a:t>
            </a:r>
            <a:r>
              <a:rPr lang="es-PE" sz="1400" dirty="0" smtClean="0"/>
              <a:t>:</a:t>
            </a:r>
            <a:r>
              <a:rPr lang="es-PE" sz="1400" dirty="0"/>
              <a:t> </a:t>
            </a:r>
            <a:r>
              <a:rPr lang="es-PE" sz="1400" dirty="0" smtClean="0"/>
              <a:t>  9373139.683</a:t>
            </a:r>
          </a:p>
          <a:p>
            <a:pPr lvl="0"/>
            <a:r>
              <a:rPr lang="es-PE" sz="1400" dirty="0" smtClean="0"/>
              <a:t>ESTE</a:t>
            </a:r>
            <a:r>
              <a:rPr lang="es-PE" sz="1400" dirty="0"/>
              <a:t>	</a:t>
            </a:r>
            <a:r>
              <a:rPr lang="es-PE" sz="1400" dirty="0" smtClean="0"/>
              <a:t>:   658808.464</a:t>
            </a:r>
          </a:p>
          <a:p>
            <a:pPr lvl="0"/>
            <a:r>
              <a:rPr lang="es-PE" sz="1400" dirty="0" smtClean="0"/>
              <a:t>ALTITUD</a:t>
            </a:r>
            <a:r>
              <a:rPr lang="es-PE" sz="1400" dirty="0"/>
              <a:t>	</a:t>
            </a:r>
            <a:r>
              <a:rPr lang="es-PE" sz="1400" dirty="0" smtClean="0"/>
              <a:t>:</a:t>
            </a:r>
            <a:r>
              <a:rPr lang="es-PE" sz="1400" dirty="0"/>
              <a:t> </a:t>
            </a:r>
            <a:r>
              <a:rPr lang="es-PE" sz="1400" dirty="0" smtClean="0"/>
              <a:t>  </a:t>
            </a:r>
            <a:r>
              <a:rPr lang="es-PE" sz="1400" dirty="0"/>
              <a:t>2327.43  m.s.n.m.</a:t>
            </a:r>
          </a:p>
        </p:txBody>
      </p:sp>
      <p:sp>
        <p:nvSpPr>
          <p:cNvPr id="3" name="2 Rectángulo"/>
          <p:cNvSpPr/>
          <p:nvPr/>
        </p:nvSpPr>
        <p:spPr>
          <a:xfrm>
            <a:off x="5292080" y="5571817"/>
            <a:ext cx="2592288" cy="1169551"/>
          </a:xfrm>
          <a:prstGeom prst="rect">
            <a:avLst/>
          </a:prstGeom>
        </p:spPr>
        <p:txBody>
          <a:bodyPr wrap="square">
            <a:spAutoFit/>
          </a:bodyPr>
          <a:lstStyle/>
          <a:p>
            <a:r>
              <a:rPr lang="es-PE" sz="1400" b="1" u="sng" dirty="0"/>
              <a:t>FIN DEL CAMINO </a:t>
            </a:r>
            <a:endParaRPr lang="es-PE" sz="1400" b="1" u="sng" dirty="0" smtClean="0"/>
          </a:p>
          <a:p>
            <a:r>
              <a:rPr lang="es-PE" sz="1400" b="1" dirty="0"/>
              <a:t>(Caserío Hualquiro)</a:t>
            </a:r>
            <a:endParaRPr lang="es-PE" sz="1400" dirty="0"/>
          </a:p>
          <a:p>
            <a:pPr lvl="0"/>
            <a:r>
              <a:rPr lang="es-PE" sz="1400" dirty="0" smtClean="0"/>
              <a:t>NORTE</a:t>
            </a:r>
            <a:r>
              <a:rPr lang="es-PE" sz="1400" dirty="0"/>
              <a:t>	: </a:t>
            </a:r>
            <a:r>
              <a:rPr lang="es-PE" sz="1400" dirty="0" smtClean="0"/>
              <a:t> 9365817.230</a:t>
            </a:r>
          </a:p>
          <a:p>
            <a:pPr lvl="0"/>
            <a:r>
              <a:rPr lang="es-PE" sz="1400" dirty="0" smtClean="0"/>
              <a:t>ESTE</a:t>
            </a:r>
            <a:r>
              <a:rPr lang="es-PE" sz="1400" dirty="0"/>
              <a:t>	: </a:t>
            </a:r>
            <a:r>
              <a:rPr lang="es-PE" sz="1400" dirty="0" smtClean="0"/>
              <a:t> 651553.434</a:t>
            </a:r>
          </a:p>
          <a:p>
            <a:pPr lvl="0"/>
            <a:r>
              <a:rPr lang="es-PE" sz="1400" dirty="0" smtClean="0"/>
              <a:t>ALTITUD</a:t>
            </a:r>
            <a:r>
              <a:rPr lang="es-PE" sz="1400" dirty="0"/>
              <a:t>	:  </a:t>
            </a:r>
            <a:r>
              <a:rPr lang="es-PE" sz="1400" dirty="0" smtClean="0"/>
              <a:t>1813.36 </a:t>
            </a:r>
            <a:r>
              <a:rPr lang="es-PE" sz="1400" dirty="0"/>
              <a:t>m.s.n.m</a:t>
            </a:r>
          </a:p>
        </p:txBody>
      </p:sp>
      <p:sp>
        <p:nvSpPr>
          <p:cNvPr id="15" name="14 Rectángulo"/>
          <p:cNvSpPr/>
          <p:nvPr/>
        </p:nvSpPr>
        <p:spPr>
          <a:xfrm>
            <a:off x="5881335" y="2247255"/>
            <a:ext cx="2867129" cy="461665"/>
          </a:xfrm>
          <a:prstGeom prst="rect">
            <a:avLst/>
          </a:prstGeom>
        </p:spPr>
        <p:txBody>
          <a:bodyPr wrap="square">
            <a:spAutoFit/>
          </a:bodyPr>
          <a:lstStyle/>
          <a:p>
            <a:pPr algn="ctr"/>
            <a:r>
              <a:rPr lang="es-PE" sz="1200" b="1" i="1" dirty="0" smtClean="0">
                <a:latin typeface="Arial Narrow" pitchFamily="34" charset="0"/>
              </a:rPr>
              <a:t>GRÁFICO 04:</a:t>
            </a:r>
            <a:r>
              <a:rPr lang="es-PE" sz="1200" i="1" dirty="0" smtClean="0">
                <a:latin typeface="Arial Narrow" pitchFamily="34" charset="0"/>
              </a:rPr>
              <a:t> </a:t>
            </a:r>
            <a:r>
              <a:rPr lang="es-PE" sz="1200" dirty="0" smtClean="0">
                <a:latin typeface="Arial Narrow" pitchFamily="34" charset="0"/>
              </a:rPr>
              <a:t>Caseríos que conforman el Proyecto en estudio.</a:t>
            </a:r>
            <a:endParaRPr lang="es-PE" sz="1200" dirty="0">
              <a:latin typeface="Arial Narrow" pitchFamily="34" charset="0"/>
            </a:endParaRPr>
          </a:p>
        </p:txBody>
      </p:sp>
      <p:sp>
        <p:nvSpPr>
          <p:cNvPr id="16" name="15 Rectángulo"/>
          <p:cNvSpPr/>
          <p:nvPr/>
        </p:nvSpPr>
        <p:spPr>
          <a:xfrm>
            <a:off x="323528" y="2359913"/>
            <a:ext cx="2736304" cy="276999"/>
          </a:xfrm>
          <a:prstGeom prst="rect">
            <a:avLst/>
          </a:prstGeom>
        </p:spPr>
        <p:txBody>
          <a:bodyPr wrap="square">
            <a:spAutoFit/>
          </a:bodyPr>
          <a:lstStyle/>
          <a:p>
            <a:pPr algn="ctr"/>
            <a:r>
              <a:rPr lang="es-PE" sz="1200" b="1" i="1" dirty="0" smtClean="0">
                <a:latin typeface="Arial Narrow" pitchFamily="34" charset="0"/>
              </a:rPr>
              <a:t>GRÁFICO 02:</a:t>
            </a:r>
            <a:r>
              <a:rPr lang="es-PE" sz="1200" i="1" dirty="0" smtClean="0">
                <a:latin typeface="Arial Narrow" pitchFamily="34" charset="0"/>
              </a:rPr>
              <a:t> </a:t>
            </a:r>
            <a:r>
              <a:rPr lang="es-PE" sz="1200" dirty="0" smtClean="0">
                <a:latin typeface="Arial Narrow" pitchFamily="34" charset="0"/>
              </a:rPr>
              <a:t>Provincia de Huancabamba</a:t>
            </a:r>
            <a:endParaRPr lang="es-PE" sz="1200" dirty="0">
              <a:latin typeface="Arial Narrow" pitchFamily="34" charset="0"/>
            </a:endParaRPr>
          </a:p>
        </p:txBody>
      </p:sp>
      <p:pic>
        <p:nvPicPr>
          <p:cNvPr id="19" name="Imagen 18"/>
          <p:cNvPicPr>
            <a:picLocks noChangeAspect="1"/>
          </p:cNvPicPr>
          <p:nvPr/>
        </p:nvPicPr>
        <p:blipFill rotWithShape="1">
          <a:blip r:embed="rId2"/>
          <a:srcRect l="34794" t="3633" r="34812" b="5592"/>
          <a:stretch/>
        </p:blipFill>
        <p:spPr>
          <a:xfrm>
            <a:off x="522751" y="2691497"/>
            <a:ext cx="2428366" cy="2825736"/>
          </a:xfrm>
          <a:prstGeom prst="rect">
            <a:avLst/>
          </a:prstGeom>
          <a:noFill/>
          <a:ln>
            <a:noFill/>
          </a:ln>
        </p:spPr>
      </p:pic>
      <p:pic>
        <p:nvPicPr>
          <p:cNvPr id="21" name="Imagen 20"/>
          <p:cNvPicPr>
            <a:picLocks noChangeAspect="1"/>
          </p:cNvPicPr>
          <p:nvPr/>
        </p:nvPicPr>
        <p:blipFill rotWithShape="1">
          <a:blip r:embed="rId3"/>
          <a:srcRect l="21264" t="12260" r="47789" b="6892"/>
          <a:stretch/>
        </p:blipFill>
        <p:spPr>
          <a:xfrm>
            <a:off x="6018911" y="2665645"/>
            <a:ext cx="2801560" cy="2851587"/>
          </a:xfrm>
          <a:prstGeom prst="rect">
            <a:avLst/>
          </a:prstGeom>
          <a:noFill/>
          <a:ln>
            <a:noFill/>
          </a:ln>
        </p:spPr>
      </p:pic>
      <p:sp>
        <p:nvSpPr>
          <p:cNvPr id="29" name="4 Rectángulo"/>
          <p:cNvSpPr>
            <a:spLocks noChangeArrowheads="1"/>
          </p:cNvSpPr>
          <p:nvPr/>
        </p:nvSpPr>
        <p:spPr bwMode="auto">
          <a:xfrm>
            <a:off x="107504" y="1340768"/>
            <a:ext cx="885698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627063" lvl="2" indent="-354013">
              <a:buFont typeface="Wingdings" pitchFamily="2" charset="2"/>
              <a:buChar char="Ø"/>
            </a:pPr>
            <a:r>
              <a:rPr lang="es-PE" sz="1400" dirty="0" smtClean="0">
                <a:solidFill>
                  <a:prstClr val="white"/>
                </a:solidFill>
                <a:latin typeface="Arial Narrow" pitchFamily="34" charset="0"/>
              </a:rPr>
              <a:t>REGION</a:t>
            </a:r>
            <a:r>
              <a:rPr lang="es-PE" sz="1400" dirty="0">
                <a:solidFill>
                  <a:prstClr val="white"/>
                </a:solidFill>
                <a:latin typeface="Arial Narrow" pitchFamily="34" charset="0"/>
              </a:rPr>
              <a:t>: </a:t>
            </a:r>
            <a:r>
              <a:rPr lang="es-PE" sz="1400" dirty="0" smtClean="0">
                <a:solidFill>
                  <a:prstClr val="white"/>
                </a:solidFill>
                <a:latin typeface="Arial Narrow" pitchFamily="34" charset="0"/>
              </a:rPr>
              <a:t>PIURA</a:t>
            </a:r>
            <a:endParaRPr lang="es-PE" sz="1400" dirty="0">
              <a:solidFill>
                <a:prstClr val="white"/>
              </a:solidFill>
              <a:latin typeface="Arial Narrow" pitchFamily="34" charset="0"/>
            </a:endParaRPr>
          </a:p>
          <a:p>
            <a:pPr marL="627063" lvl="2" indent="-354013">
              <a:buFont typeface="Wingdings" pitchFamily="2" charset="2"/>
              <a:buChar char="Ø"/>
            </a:pPr>
            <a:r>
              <a:rPr lang="es-PE" sz="1400" dirty="0">
                <a:solidFill>
                  <a:prstClr val="white"/>
                </a:solidFill>
                <a:latin typeface="Arial Narrow" pitchFamily="34" charset="0"/>
              </a:rPr>
              <a:t>PROVINCIA: </a:t>
            </a:r>
            <a:r>
              <a:rPr lang="es-PE" sz="1400" dirty="0" smtClean="0">
                <a:solidFill>
                  <a:prstClr val="white"/>
                </a:solidFill>
                <a:latin typeface="Arial Narrow" pitchFamily="34" charset="0"/>
              </a:rPr>
              <a:t>HUANCABAMBA</a:t>
            </a:r>
            <a:endParaRPr lang="es-PE" sz="1400" dirty="0">
              <a:solidFill>
                <a:prstClr val="white"/>
              </a:solidFill>
              <a:latin typeface="Arial Narrow" pitchFamily="34" charset="0"/>
            </a:endParaRPr>
          </a:p>
          <a:p>
            <a:pPr marL="627063" lvl="2" indent="-354013">
              <a:buFont typeface="Wingdings" pitchFamily="2" charset="2"/>
              <a:buChar char="Ø"/>
            </a:pPr>
            <a:r>
              <a:rPr lang="es-PE" sz="1400" dirty="0">
                <a:solidFill>
                  <a:prstClr val="white"/>
                </a:solidFill>
                <a:latin typeface="Arial Narrow" pitchFamily="34" charset="0"/>
              </a:rPr>
              <a:t>DISTRITO: </a:t>
            </a:r>
            <a:r>
              <a:rPr lang="es-PE" sz="1400" dirty="0" smtClean="0">
                <a:solidFill>
                  <a:prstClr val="white"/>
                </a:solidFill>
                <a:latin typeface="Arial Narrow" pitchFamily="34" charset="0"/>
              </a:rPr>
              <a:t>HUARMACA</a:t>
            </a:r>
            <a:endParaRPr lang="es-PE" sz="1400" dirty="0">
              <a:solidFill>
                <a:prstClr val="white"/>
              </a:solidFill>
              <a:latin typeface="Arial Narrow" pitchFamily="34" charset="0"/>
            </a:endParaRPr>
          </a:p>
          <a:p>
            <a:pPr marL="627063" lvl="2" indent="-354013">
              <a:buFont typeface="Wingdings" pitchFamily="2" charset="2"/>
              <a:buChar char="Ø"/>
            </a:pPr>
            <a:r>
              <a:rPr lang="es-PE" sz="1400" dirty="0">
                <a:solidFill>
                  <a:prstClr val="white"/>
                </a:solidFill>
                <a:latin typeface="Arial Narrow" pitchFamily="34" charset="0"/>
              </a:rPr>
              <a:t>LOCALIDADES: </a:t>
            </a:r>
            <a:r>
              <a:rPr lang="es-PE" sz="1400" dirty="0" smtClean="0">
                <a:solidFill>
                  <a:prstClr val="white"/>
                </a:solidFill>
                <a:latin typeface="Arial Narrow" pitchFamily="34" charset="0"/>
              </a:rPr>
              <a:t>SUCCHUPAMPA DE CONGOÑA, CRUZ DE CHALPON, SAN ANTONIO DE CHUCUYUC Y HUALQUIRO</a:t>
            </a:r>
            <a:endParaRPr lang="es-PE" sz="1400" dirty="0">
              <a:solidFill>
                <a:prstClr val="white"/>
              </a:solidFill>
              <a:latin typeface="Arial Narrow" pitchFamily="34" charset="0"/>
            </a:endParaRPr>
          </a:p>
        </p:txBody>
      </p:sp>
      <p:sp>
        <p:nvSpPr>
          <p:cNvPr id="32" name="15 Rectángulo"/>
          <p:cNvSpPr/>
          <p:nvPr/>
        </p:nvSpPr>
        <p:spPr>
          <a:xfrm>
            <a:off x="2987824" y="2348880"/>
            <a:ext cx="2736304" cy="276999"/>
          </a:xfrm>
          <a:prstGeom prst="rect">
            <a:avLst/>
          </a:prstGeom>
        </p:spPr>
        <p:txBody>
          <a:bodyPr wrap="square">
            <a:spAutoFit/>
          </a:bodyPr>
          <a:lstStyle/>
          <a:p>
            <a:pPr algn="ctr"/>
            <a:r>
              <a:rPr lang="es-PE" sz="1200" b="1" i="1" dirty="0" smtClean="0">
                <a:latin typeface="Arial Narrow" pitchFamily="34" charset="0"/>
              </a:rPr>
              <a:t>GRÁFICO 03:</a:t>
            </a:r>
            <a:r>
              <a:rPr lang="es-PE" sz="1200" i="1" dirty="0" smtClean="0">
                <a:latin typeface="Arial Narrow" pitchFamily="34" charset="0"/>
              </a:rPr>
              <a:t> </a:t>
            </a:r>
            <a:r>
              <a:rPr lang="es-PE" sz="1200" dirty="0" smtClean="0">
                <a:latin typeface="Arial Narrow" pitchFamily="34" charset="0"/>
              </a:rPr>
              <a:t>Distrito de Huarmaca</a:t>
            </a:r>
            <a:endParaRPr lang="es-PE" sz="1200" dirty="0">
              <a:latin typeface="Arial Narrow" pitchFamily="34" charset="0"/>
            </a:endParaRPr>
          </a:p>
        </p:txBody>
      </p:sp>
      <p:grpSp>
        <p:nvGrpSpPr>
          <p:cNvPr id="30" name="Grupo 29"/>
          <p:cNvGrpSpPr/>
          <p:nvPr/>
        </p:nvGrpSpPr>
        <p:grpSpPr>
          <a:xfrm>
            <a:off x="3131840" y="2662181"/>
            <a:ext cx="3954989" cy="2855051"/>
            <a:chOff x="3131840" y="2662181"/>
            <a:chExt cx="3954989" cy="2855051"/>
          </a:xfrm>
        </p:grpSpPr>
        <p:pic>
          <p:nvPicPr>
            <p:cNvPr id="28" name="Imagen 27"/>
            <p:cNvPicPr>
              <a:picLocks noChangeAspect="1"/>
            </p:cNvPicPr>
            <p:nvPr/>
          </p:nvPicPr>
          <p:blipFill>
            <a:blip r:embed="rId4"/>
            <a:stretch>
              <a:fillRect/>
            </a:stretch>
          </p:blipFill>
          <p:spPr>
            <a:xfrm>
              <a:off x="3131840" y="2662181"/>
              <a:ext cx="2736273" cy="2855051"/>
            </a:xfrm>
            <a:prstGeom prst="rect">
              <a:avLst/>
            </a:prstGeom>
          </p:spPr>
        </p:pic>
        <p:sp>
          <p:nvSpPr>
            <p:cNvPr id="33" name="24 Flecha curvada hacia abajo"/>
            <p:cNvSpPr/>
            <p:nvPr/>
          </p:nvSpPr>
          <p:spPr>
            <a:xfrm rot="21071396">
              <a:off x="4337350" y="2748088"/>
              <a:ext cx="2749479" cy="941014"/>
            </a:xfrm>
            <a:prstGeom prst="curvedDownArrow">
              <a:avLst>
                <a:gd name="adj1" fmla="val 8963"/>
                <a:gd name="adj2" fmla="val 32136"/>
                <a:gd name="adj3" fmla="val 3546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34" name="4 Elipse"/>
            <p:cNvSpPr/>
            <p:nvPr/>
          </p:nvSpPr>
          <p:spPr>
            <a:xfrm rot="18903262">
              <a:off x="4107583" y="3854048"/>
              <a:ext cx="496785" cy="471318"/>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PE"/>
            </a:p>
          </p:txBody>
        </p:sp>
      </p:grpSp>
    </p:spTree>
  </p:cSld>
  <p:clrMapOvr>
    <a:masterClrMapping/>
  </p:clrMapOvr>
  <p:transition spd="slow">
    <p:split orient="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16632"/>
            <a:ext cx="8280920" cy="369332"/>
          </a:xfrm>
          <a:prstGeom prst="rect">
            <a:avLst/>
          </a:prstGeom>
        </p:spPr>
        <p:txBody>
          <a:bodyPr wrap="square">
            <a:spAutoFit/>
          </a:bodyPr>
          <a:lstStyle/>
          <a:p>
            <a:pPr marL="342900" indent="-342900">
              <a:buFont typeface="Arial" pitchFamily="34" charset="0"/>
              <a:buChar char="•"/>
              <a:defRPr/>
            </a:pPr>
            <a:r>
              <a:rPr lang="es-PE" u="sng" dirty="0" smtClean="0">
                <a:solidFill>
                  <a:srgbClr val="00B050"/>
                </a:solidFill>
                <a:latin typeface="Arial Black" panose="020B0A04020102020204" pitchFamily="34" charset="0"/>
              </a:rPr>
              <a:t>ACCESO </a:t>
            </a:r>
            <a:r>
              <a:rPr lang="es-PE" u="sng" dirty="0">
                <a:solidFill>
                  <a:srgbClr val="00B050"/>
                </a:solidFill>
                <a:latin typeface="Arial Black" panose="020B0A04020102020204" pitchFamily="34" charset="0"/>
              </a:rPr>
              <a:t>A LA ZONA DEL </a:t>
            </a:r>
            <a:r>
              <a:rPr lang="es-PE" u="sng" dirty="0" smtClean="0">
                <a:solidFill>
                  <a:srgbClr val="00B050"/>
                </a:solidFill>
                <a:latin typeface="Arial Black" panose="020B0A04020102020204" pitchFamily="34" charset="0"/>
              </a:rPr>
              <a:t>PROYECTO</a:t>
            </a:r>
            <a:endParaRPr lang="es-ES" u="sng" dirty="0">
              <a:solidFill>
                <a:srgbClr val="00B050"/>
              </a:solidFill>
              <a:latin typeface="Arial Black" panose="020B0A04020102020204" pitchFamily="34" charset="0"/>
            </a:endParaRPr>
          </a:p>
        </p:txBody>
      </p:sp>
      <p:sp>
        <p:nvSpPr>
          <p:cNvPr id="4" name="3 Rectángulo"/>
          <p:cNvSpPr/>
          <p:nvPr/>
        </p:nvSpPr>
        <p:spPr>
          <a:xfrm>
            <a:off x="611560" y="476672"/>
            <a:ext cx="7704856" cy="276999"/>
          </a:xfrm>
          <a:prstGeom prst="rect">
            <a:avLst/>
          </a:prstGeom>
        </p:spPr>
        <p:txBody>
          <a:bodyPr wrap="square">
            <a:spAutoFit/>
          </a:bodyPr>
          <a:lstStyle/>
          <a:p>
            <a:pPr algn="ctr"/>
            <a:r>
              <a:rPr lang="es-PE" sz="1200" b="1" dirty="0" smtClean="0">
                <a:latin typeface="Arial Narrow" pitchFamily="34" charset="0"/>
              </a:rPr>
              <a:t>GRAFICO 05: </a:t>
            </a:r>
            <a:r>
              <a:rPr lang="es-PE" sz="1200" dirty="0" smtClean="0">
                <a:latin typeface="Arial Narrow" pitchFamily="34" charset="0"/>
              </a:rPr>
              <a:t>ACCESO </a:t>
            </a:r>
            <a:r>
              <a:rPr lang="es-PE" sz="1200" dirty="0">
                <a:latin typeface="Arial Narrow" pitchFamily="34" charset="0"/>
              </a:rPr>
              <a:t>A LA ZONA DEL PROYECTO A PARTIR DE LA CIUDAD DE CHICLAYO</a:t>
            </a:r>
            <a:endParaRPr lang="es-PE" sz="1400" dirty="0">
              <a:latin typeface="Arial Narrow" pitchFamily="34" charset="0"/>
            </a:endParaRPr>
          </a:p>
        </p:txBody>
      </p:sp>
      <p:sp>
        <p:nvSpPr>
          <p:cNvPr id="13" name="12 Rectángulo"/>
          <p:cNvSpPr/>
          <p:nvPr/>
        </p:nvSpPr>
        <p:spPr>
          <a:xfrm>
            <a:off x="2549865" y="4865385"/>
            <a:ext cx="4116277" cy="276999"/>
          </a:xfrm>
          <a:prstGeom prst="rect">
            <a:avLst/>
          </a:prstGeom>
        </p:spPr>
        <p:txBody>
          <a:bodyPr wrap="square">
            <a:spAutoFit/>
          </a:bodyPr>
          <a:lstStyle/>
          <a:p>
            <a:pPr algn="ctr"/>
            <a:r>
              <a:rPr lang="es-PE" sz="1200" b="1" dirty="0" smtClean="0">
                <a:latin typeface="Arial Narrow" pitchFamily="34" charset="0"/>
              </a:rPr>
              <a:t>CUADRO 01: </a:t>
            </a:r>
            <a:r>
              <a:rPr lang="es-PE" sz="1200" dirty="0" smtClean="0">
                <a:latin typeface="Arial Narrow" pitchFamily="34" charset="0"/>
              </a:rPr>
              <a:t>ACCESO </a:t>
            </a:r>
            <a:r>
              <a:rPr lang="es-PE" sz="1200" dirty="0">
                <a:latin typeface="Arial Narrow" pitchFamily="34" charset="0"/>
              </a:rPr>
              <a:t>A LA ZONA DEL </a:t>
            </a:r>
            <a:r>
              <a:rPr lang="es-PE" sz="1200" dirty="0" smtClean="0">
                <a:latin typeface="Arial Narrow" pitchFamily="34" charset="0"/>
              </a:rPr>
              <a:t>PROYECTO</a:t>
            </a:r>
            <a:endParaRPr lang="es-PE" sz="1400" dirty="0">
              <a:latin typeface="Arial Narrow" pitchFamily="34" charset="0"/>
            </a:endParaRPr>
          </a:p>
        </p:txBody>
      </p:sp>
      <p:pic>
        <p:nvPicPr>
          <p:cNvPr id="3" name="Imagen 2"/>
          <p:cNvPicPr>
            <a:picLocks noChangeAspect="1"/>
          </p:cNvPicPr>
          <p:nvPr/>
        </p:nvPicPr>
        <p:blipFill rotWithShape="1">
          <a:blip r:embed="rId2"/>
          <a:srcRect l="21156" t="28464" r="41680" b="9949"/>
          <a:stretch/>
        </p:blipFill>
        <p:spPr>
          <a:xfrm>
            <a:off x="791580" y="772484"/>
            <a:ext cx="7524836" cy="3972178"/>
          </a:xfrm>
          <a:prstGeom prst="rect">
            <a:avLst/>
          </a:prstGeom>
        </p:spPr>
      </p:pic>
      <p:sp>
        <p:nvSpPr>
          <p:cNvPr id="5" name="CuadroTexto 4"/>
          <p:cNvSpPr txBox="1"/>
          <p:nvPr/>
        </p:nvSpPr>
        <p:spPr>
          <a:xfrm>
            <a:off x="5220072" y="2436857"/>
            <a:ext cx="936104" cy="200055"/>
          </a:xfrm>
          <a:prstGeom prst="rect">
            <a:avLst/>
          </a:prstGeom>
          <a:noFill/>
        </p:spPr>
        <p:txBody>
          <a:bodyPr wrap="square" rtlCol="0">
            <a:spAutoFit/>
          </a:bodyPr>
          <a:lstStyle/>
          <a:p>
            <a:r>
              <a:rPr lang="es-PE" sz="700" dirty="0" smtClean="0">
                <a:solidFill>
                  <a:schemeClr val="bg1"/>
                </a:solidFill>
              </a:rPr>
              <a:t>HUALAPAMPA</a:t>
            </a:r>
            <a:endParaRPr lang="es-PE" sz="700" dirty="0">
              <a:solidFill>
                <a:schemeClr val="bg1"/>
              </a:solidFill>
            </a:endParaRPr>
          </a:p>
        </p:txBody>
      </p:sp>
      <p:sp>
        <p:nvSpPr>
          <p:cNvPr id="14" name="CuadroTexto 13"/>
          <p:cNvSpPr txBox="1"/>
          <p:nvPr/>
        </p:nvSpPr>
        <p:spPr>
          <a:xfrm>
            <a:off x="4716016" y="1988840"/>
            <a:ext cx="936104" cy="200055"/>
          </a:xfrm>
          <a:prstGeom prst="rect">
            <a:avLst/>
          </a:prstGeom>
          <a:noFill/>
        </p:spPr>
        <p:txBody>
          <a:bodyPr wrap="square" rtlCol="0">
            <a:spAutoFit/>
          </a:bodyPr>
          <a:lstStyle/>
          <a:p>
            <a:r>
              <a:rPr lang="es-PE" sz="700" dirty="0" smtClean="0">
                <a:solidFill>
                  <a:schemeClr val="bg1"/>
                </a:solidFill>
              </a:rPr>
              <a:t>HUARMACA</a:t>
            </a:r>
            <a:endParaRPr lang="es-PE" sz="700" dirty="0">
              <a:solidFill>
                <a:schemeClr val="bg1"/>
              </a:solidFill>
            </a:endParaRPr>
          </a:p>
        </p:txBody>
      </p:sp>
      <p:pic>
        <p:nvPicPr>
          <p:cNvPr id="6" name="Imagen 5"/>
          <p:cNvPicPr>
            <a:picLocks noChangeAspect="1"/>
          </p:cNvPicPr>
          <p:nvPr/>
        </p:nvPicPr>
        <p:blipFill rotWithShape="1">
          <a:blip r:embed="rId3"/>
          <a:srcRect l="12919" t="29329" r="12921" b="30313"/>
          <a:stretch/>
        </p:blipFill>
        <p:spPr>
          <a:xfrm>
            <a:off x="2015716" y="5106832"/>
            <a:ext cx="5400600" cy="1652422"/>
          </a:xfrm>
          <a:prstGeom prst="rect">
            <a:avLst/>
          </a:prstGeom>
        </p:spPr>
      </p:pic>
    </p:spTree>
    <p:extLst>
      <p:ext uri="{BB962C8B-B14F-4D97-AF65-F5344CB8AC3E}">
        <p14:creationId xmlns:p14="http://schemas.microsoft.com/office/powerpoint/2010/main" val="2619063696"/>
      </p:ext>
    </p:extLst>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46856" y="1700808"/>
            <a:ext cx="8229600" cy="2592288"/>
          </a:xfrm>
          <a:prstGeom prst="rect">
            <a:avLst/>
          </a:prstGeom>
        </p:spPr>
        <p:txBody>
          <a:bodyPr anchor="ctr"/>
          <a:lstStyle/>
          <a:p>
            <a:pPr algn="ctr" fontAlgn="auto">
              <a:spcAft>
                <a:spcPts val="0"/>
              </a:spcAft>
              <a:defRPr/>
            </a:pPr>
            <a:r>
              <a:rPr lang="es-ES" sz="3200" u="sng" dirty="0" smtClean="0">
                <a:solidFill>
                  <a:srgbClr val="00B0F0"/>
                </a:solidFill>
                <a:latin typeface="Elephant" panose="02020904090505020303" pitchFamily="18" charset="0"/>
                <a:ea typeface="+mj-ea"/>
                <a:cs typeface="+mj-cs"/>
              </a:rPr>
              <a:t>CAPÍTULO </a:t>
            </a:r>
            <a:r>
              <a:rPr lang="es-ES" sz="3200" u="sng" dirty="0">
                <a:solidFill>
                  <a:srgbClr val="00B0F0"/>
                </a:solidFill>
                <a:latin typeface="Elephant" panose="02020904090505020303" pitchFamily="18" charset="0"/>
                <a:ea typeface="+mj-ea"/>
                <a:cs typeface="+mj-cs"/>
              </a:rPr>
              <a:t>I</a:t>
            </a:r>
            <a:r>
              <a:rPr lang="es-ES" sz="3200" u="sng" dirty="0" smtClean="0">
                <a:solidFill>
                  <a:srgbClr val="00B0F0"/>
                </a:solidFill>
                <a:latin typeface="Elephant" panose="02020904090505020303" pitchFamily="18" charset="0"/>
                <a:ea typeface="+mj-ea"/>
                <a:cs typeface="+mj-cs"/>
              </a:rPr>
              <a:t>I</a:t>
            </a:r>
          </a:p>
          <a:p>
            <a:pPr algn="ctr" fontAlgn="auto">
              <a:spcAft>
                <a:spcPts val="0"/>
              </a:spcAft>
              <a:defRPr/>
            </a:pPr>
            <a:endParaRPr lang="es-ES" sz="4000" u="sng" dirty="0">
              <a:solidFill>
                <a:srgbClr val="FF0000"/>
              </a:solidFill>
              <a:latin typeface="Elephant" panose="02020904090505020303" pitchFamily="18" charset="0"/>
              <a:ea typeface="+mj-ea"/>
              <a:cs typeface="+mj-cs"/>
            </a:endParaRPr>
          </a:p>
          <a:p>
            <a:pPr algn="ctr" fontAlgn="auto">
              <a:spcAft>
                <a:spcPts val="0"/>
              </a:spcAft>
              <a:defRPr/>
            </a:pPr>
            <a:r>
              <a:rPr lang="es-ES" sz="4800" dirty="0" smtClean="0">
                <a:solidFill>
                  <a:srgbClr val="FF0000"/>
                </a:solidFill>
                <a:latin typeface="Elephant" panose="02020904090505020303" pitchFamily="18" charset="0"/>
                <a:ea typeface="+mj-ea"/>
                <a:cs typeface="+mj-cs"/>
              </a:rPr>
              <a:t>MARCO TEÓRICO Y NORMATIVO</a:t>
            </a:r>
            <a:endParaRPr lang="es-ES" sz="4800" dirty="0">
              <a:solidFill>
                <a:srgbClr val="FF0000"/>
              </a:solidFill>
              <a:latin typeface="Elephant" panose="02020904090505020303" pitchFamily="18" charset="0"/>
              <a:ea typeface="+mj-ea"/>
              <a:cs typeface="+mj-cs"/>
            </a:endParaRPr>
          </a:p>
        </p:txBody>
      </p:sp>
    </p:spTree>
    <p:extLst>
      <p:ext uri="{BB962C8B-B14F-4D97-AF65-F5344CB8AC3E}">
        <p14:creationId xmlns:p14="http://schemas.microsoft.com/office/powerpoint/2010/main" val="3729874902"/>
      </p:ext>
    </p:extLst>
  </p:cSld>
  <p:clrMapOvr>
    <a:masterClrMapping/>
  </p:clrMapOvr>
  <p:transition spd="slow">
    <p:split orient="vert"/>
  </p:transition>
  <p:timing>
    <p:tnLst>
      <p:par>
        <p:cTn id="1" dur="indefinite" restart="never" nodeType="tmRoot"/>
      </p:par>
    </p:tnLst>
  </p:timing>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10353</TotalTime>
  <Words>2666</Words>
  <Application>Microsoft Office PowerPoint</Application>
  <PresentationFormat>Presentación en pantalla (4:3)</PresentationFormat>
  <Paragraphs>837</Paragraphs>
  <Slides>53</Slides>
  <Notes>1</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53</vt:i4>
      </vt:variant>
    </vt:vector>
  </HeadingPairs>
  <TitlesOfParts>
    <vt:vector size="67" baseType="lpstr">
      <vt:lpstr>Arial</vt:lpstr>
      <vt:lpstr>Arial </vt:lpstr>
      <vt:lpstr>Arial Black</vt:lpstr>
      <vt:lpstr>Arial cuerpo</vt:lpstr>
      <vt:lpstr>Arial Narrow</vt:lpstr>
      <vt:lpstr>Calibri</vt:lpstr>
      <vt:lpstr>Elephant</vt:lpstr>
      <vt:lpstr>Impact</vt:lpstr>
      <vt:lpstr>Times New Roman</vt:lpstr>
      <vt:lpstr>Trebuchet MS</vt:lpstr>
      <vt:lpstr>Verdana</vt:lpstr>
      <vt:lpstr>Wingdings</vt:lpstr>
      <vt:lpstr>Wingdings 3</vt:lpstr>
      <vt:lpstr>Faceta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TRABRAJOS  PRELIMINARES</vt:lpstr>
      <vt:lpstr>Presentación de PowerPoint</vt:lpstr>
      <vt:lpstr>Presentación de PowerPoint</vt:lpstr>
      <vt:lpstr>Presentación de PowerPoint</vt:lpstr>
      <vt:lpstr>MOVIMIENTOS  DE TIERRAS</vt:lpstr>
      <vt:lpstr>Presentación de PowerPoint</vt:lpstr>
      <vt:lpstr>Presentación de PowerPoint</vt:lpstr>
      <vt:lpstr>4.3.1. CÁLCULO DE ESPESOR DE AFIRMADO</vt:lpstr>
      <vt:lpstr>4.3.1. CÁLCULO DE ESPESOR DE AFIRMADO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Cristian Zaba</dc:creator>
  <cp:lastModifiedBy>JOE</cp:lastModifiedBy>
  <cp:revision>1385</cp:revision>
  <dcterms:created xsi:type="dcterms:W3CDTF">2012-06-24T21:08:48Z</dcterms:created>
  <dcterms:modified xsi:type="dcterms:W3CDTF">2016-02-04T23:03:16Z</dcterms:modified>
</cp:coreProperties>
</file>